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1"/>
  </p:notesMasterIdLst>
  <p:handoutMasterIdLst>
    <p:handoutMasterId r:id="rId22"/>
  </p:handoutMasterIdLst>
  <p:sldIdLst>
    <p:sldId id="1999" r:id="rId2"/>
    <p:sldId id="2036" r:id="rId3"/>
    <p:sldId id="2051" r:id="rId4"/>
    <p:sldId id="2059" r:id="rId5"/>
    <p:sldId id="2035" r:id="rId6"/>
    <p:sldId id="2052" r:id="rId7"/>
    <p:sldId id="2053" r:id="rId8"/>
    <p:sldId id="2054" r:id="rId9"/>
    <p:sldId id="2044" r:id="rId10"/>
    <p:sldId id="2055" r:id="rId11"/>
    <p:sldId id="2045" r:id="rId12"/>
    <p:sldId id="2056" r:id="rId13"/>
    <p:sldId id="2057" r:id="rId14"/>
    <p:sldId id="2058" r:id="rId15"/>
    <p:sldId id="2062" r:id="rId16"/>
    <p:sldId id="2003" r:id="rId17"/>
    <p:sldId id="2060" r:id="rId18"/>
    <p:sldId id="2061" r:id="rId19"/>
    <p:sldId id="2039" r:id="rId20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051">
          <p15:clr>
            <a:srgbClr val="A4A3A4"/>
          </p15:clr>
        </p15:guide>
        <p15:guide id="10" orient="horz" pos="189">
          <p15:clr>
            <a:srgbClr val="A4A3A4"/>
          </p15:clr>
        </p15:guide>
        <p15:guide id="11" pos="5356">
          <p15:clr>
            <a:srgbClr val="A4A3A4"/>
          </p15:clr>
        </p15:guide>
        <p15:guide id="12" pos="404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13"/>
    <a:srgbClr val="173440"/>
    <a:srgbClr val="FF0D2A"/>
    <a:srgbClr val="D00019"/>
    <a:srgbClr val="B56969"/>
    <a:srgbClr val="122731"/>
    <a:srgbClr val="000000"/>
    <a:srgbClr val="3B1F4D"/>
    <a:srgbClr val="00B8DB"/>
    <a:srgbClr val="EC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6202" autoAdjust="0"/>
  </p:normalViewPr>
  <p:slideViewPr>
    <p:cSldViewPr snapToGrid="0" snapToObjects="1">
      <p:cViewPr varScale="1">
        <p:scale>
          <a:sx n="81" d="100"/>
          <a:sy n="81" d="100"/>
        </p:scale>
        <p:origin x="64" y="176"/>
      </p:cViewPr>
      <p:guideLst>
        <p:guide orient="horz" pos="8136"/>
        <p:guide pos="14278"/>
        <p:guide pos="1078"/>
        <p:guide pos="7678"/>
        <p:guide orient="horz" pos="504"/>
        <p:guide orient="horz" pos="3051"/>
        <p:guide orient="horz" pos="189"/>
        <p:guide pos="5356"/>
        <p:guide pos="4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stdata\OTTS\03_PROYECTOS%20ABIERTOS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6\otts\03_PROYECTOS%20ABIERTOS\Informe%20medidas%20de%20promoci&#243;n%20TSSE\Informe%20medidas%20de%20promoci&#243;n%202021\Documentos%20de%20trabajo\Trabajo%20de%20campo\Explotaci&#243;n\Explotaci&#243;n_IMP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erino\AppData\Local\Microsoft\Windows\INetCache\Content.Outlook\ZYJK31EP\Explotaci&#243;n_IMP_2021_e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'1. Identifikazioa'!$G$14</c:f>
              <c:strCache>
                <c:ptCount val="1"/>
                <c:pt idx="0">
                  <c:v>Enpresa handia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04-440D-9237-1AD63D940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Identifikazioa'!$I$14</c:f>
              <c:numCache>
                <c:formatCode>0.00%</c:formatCode>
                <c:ptCount val="1"/>
                <c:pt idx="0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4-440D-9237-1AD63D940FAE}"/>
            </c:ext>
          </c:extLst>
        </c:ser>
        <c:ser>
          <c:idx val="1"/>
          <c:order val="1"/>
          <c:tx>
            <c:strRef>
              <c:f>'1. Identifikazioa'!$G$15</c:f>
              <c:strCache>
                <c:ptCount val="1"/>
                <c:pt idx="0">
                  <c:v>Mikroenpresa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04-440D-9237-1AD63D940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Identifikazioa'!$I$15</c:f>
              <c:numCache>
                <c:formatCode>0.00%</c:formatCode>
                <c:ptCount val="1"/>
                <c:pt idx="0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04-440D-9237-1AD63D940FAE}"/>
            </c:ext>
          </c:extLst>
        </c:ser>
        <c:ser>
          <c:idx val="2"/>
          <c:order val="2"/>
          <c:tx>
            <c:strRef>
              <c:f>'1. Identifikazioa'!$G$16</c:f>
              <c:strCache>
                <c:ptCount val="1"/>
                <c:pt idx="0">
                  <c:v>Enpresa txikiak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04-440D-9237-1AD63D940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Identifikazioa'!$I$16</c:f>
              <c:numCache>
                <c:formatCode>0.00%</c:formatCode>
                <c:ptCount val="1"/>
                <c:pt idx="0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04-440D-9237-1AD63D940FAE}"/>
            </c:ext>
          </c:extLst>
        </c:ser>
        <c:ser>
          <c:idx val="3"/>
          <c:order val="3"/>
          <c:tx>
            <c:strRef>
              <c:f>'1. Identifikazioa'!$G$17</c:f>
              <c:strCache>
                <c:ptCount val="1"/>
                <c:pt idx="0">
                  <c:v>Enpresa ertaina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04-440D-9237-1AD63D940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Identifikazioa'!$I$17</c:f>
              <c:numCache>
                <c:formatCode>0.00%</c:formatCode>
                <c:ptCount val="1"/>
                <c:pt idx="0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04-440D-9237-1AD63D940F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34174480"/>
        <c:axId val="1734177200"/>
      </c:barChart>
      <c:catAx>
        <c:axId val="1734174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4177200"/>
        <c:crosses val="autoZero"/>
        <c:auto val="1"/>
        <c:lblAlgn val="ctr"/>
        <c:lblOffset val="100"/>
        <c:noMultiLvlLbl val="0"/>
      </c:catAx>
      <c:valAx>
        <c:axId val="17341772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3417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27292508548336E-2"/>
          <c:y val="0.12008733624454149"/>
          <c:w val="0.9191793596518496"/>
          <c:h val="0.510096963862049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'8.b Enpresa motak-tamaina gurut'!$C$57</c:f>
              <c:strCache>
                <c:ptCount val="1"/>
                <c:pt idx="0">
                  <c:v>Enpresa txikia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%17,6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EAE-43A0-BD8E-D282055DD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gurut'!$D$57</c:f>
              <c:numCache>
                <c:formatCode>###0.0%</c:formatCode>
                <c:ptCount val="1"/>
                <c:pt idx="0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E-43A0-BD8E-D282055DDAAC}"/>
            </c:ext>
          </c:extLst>
        </c:ser>
        <c:ser>
          <c:idx val="1"/>
          <c:order val="1"/>
          <c:tx>
            <c:strRef>
              <c:f>'8.b Enpresa motak-tamaina gurut'!$C$59</c:f>
              <c:strCache>
                <c:ptCount val="1"/>
                <c:pt idx="0">
                  <c:v>Enpresa handia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%82,4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EAE-43A0-BD8E-D282055DD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gurut'!$D$59</c:f>
              <c:numCache>
                <c:formatCode>###0.0%</c:formatCode>
                <c:ptCount val="1"/>
                <c:pt idx="0">
                  <c:v>0.82352941176470584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AE-43A0-BD8E-D282055DDA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20697840"/>
        <c:axId val="1420699472"/>
      </c:barChart>
      <c:catAx>
        <c:axId val="1420697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699472"/>
        <c:crosses val="autoZero"/>
        <c:auto val="1"/>
        <c:lblAlgn val="ctr"/>
        <c:lblOffset val="100"/>
        <c:noMultiLvlLbl val="0"/>
      </c:catAx>
      <c:valAx>
        <c:axId val="1420699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06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 Lurraldeak'!$J$9:$J$14</c:f>
              <c:strCache>
                <c:ptCount val="6"/>
                <c:pt idx="0">
                  <c:v>Bizkaia</c:v>
                </c:pt>
                <c:pt idx="1">
                  <c:v>Araba</c:v>
                </c:pt>
                <c:pt idx="2">
                  <c:v>Gipuzkoa</c:v>
                </c:pt>
                <c:pt idx="3">
                  <c:v>Estatua </c:v>
                </c:pt>
                <c:pt idx="4">
                  <c:v>Euskadi</c:v>
                </c:pt>
                <c:pt idx="5">
                  <c:v>Estatutik kanpo</c:v>
                </c:pt>
              </c:strCache>
            </c:strRef>
          </c:cat>
          <c:val>
            <c:numRef>
              <c:f>'9. Lurraldeak'!$K$9:$K$14</c:f>
              <c:numCache>
                <c:formatCode>General</c:formatCode>
                <c:ptCount val="6"/>
                <c:pt idx="0">
                  <c:v>36.1</c:v>
                </c:pt>
                <c:pt idx="1">
                  <c:v>29.5</c:v>
                </c:pt>
                <c:pt idx="2">
                  <c:v>24.4</c:v>
                </c:pt>
                <c:pt idx="3">
                  <c:v>5.8</c:v>
                </c:pt>
                <c:pt idx="4">
                  <c:v>5.5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4-4B55-B3F8-F622C7D767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4186240"/>
        <c:axId val="1604189504"/>
      </c:barChart>
      <c:catAx>
        <c:axId val="1604186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04189504"/>
        <c:crosses val="autoZero"/>
        <c:auto val="1"/>
        <c:lblAlgn val="ctr"/>
        <c:lblOffset val="100"/>
        <c:noMultiLvlLbl val="0"/>
      </c:catAx>
      <c:valAx>
        <c:axId val="16041895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0418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'11. Colaboración'!$H$19</c:f>
              <c:strCache>
                <c:ptCount val="1"/>
                <c:pt idx="0">
                  <c:v>Sektoreen arteko lankidetza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'11. Colaboración'!$I$19</c:f>
              <c:numCache>
                <c:formatCode>###0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B-4DA6-8410-D5F7AC266194}"/>
            </c:ext>
          </c:extLst>
        </c:ser>
        <c:ser>
          <c:idx val="1"/>
          <c:order val="1"/>
          <c:tx>
            <c:strRef>
              <c:f>'11. Colaboración'!$H$20</c:f>
              <c:strCache>
                <c:ptCount val="1"/>
                <c:pt idx="0">
                  <c:v>Finantzaketa publiko-pribatua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'11. Colaboración'!$I$20</c:f>
              <c:numCache>
                <c:formatCode>###0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B-4DA6-8410-D5F7AC266194}"/>
            </c:ext>
          </c:extLst>
        </c:ser>
        <c:ser>
          <c:idx val="2"/>
          <c:order val="2"/>
          <c:tx>
            <c:strRef>
              <c:f>'11. Colaboración'!$H$21</c:f>
              <c:strCache>
                <c:ptCount val="1"/>
                <c:pt idx="0">
                  <c:v>Finantzaketa publiko-pribatu-soziala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'11. Colaboración'!$I$21</c:f>
              <c:numCache>
                <c:formatCode>###0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4B-4DA6-8410-D5F7AC266194}"/>
            </c:ext>
          </c:extLst>
        </c:ser>
        <c:ser>
          <c:idx val="3"/>
          <c:order val="3"/>
          <c:tx>
            <c:strRef>
              <c:f>'11. Colaboración'!$H$22</c:f>
              <c:strCache>
                <c:ptCount val="1"/>
                <c:pt idx="0">
                  <c:v>Lankidetza pribatu-soziala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'11. Colaboración'!$I$22</c:f>
              <c:numCache>
                <c:formatCode>###0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4B-4DA6-8410-D5F7AC2661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59150944"/>
        <c:axId val="-659150400"/>
      </c:barChart>
      <c:catAx>
        <c:axId val="-65915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59150400"/>
        <c:crosses val="autoZero"/>
        <c:auto val="1"/>
        <c:lblAlgn val="ctr"/>
        <c:lblOffset val="100"/>
        <c:noMultiLvlLbl val="0"/>
      </c:catAx>
      <c:valAx>
        <c:axId val="-65915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65915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'10. Por qué'!$H$34</c:f>
              <c:strCache>
                <c:ptCount val="1"/>
                <c:pt idx="0">
                  <c:v>Plan edo programa propio baten parte da (gizarte-erantzukizunekoa edo antzekoa)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669-41FB-8430-3BE74D9B8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'10. Por qué'!$I$34</c:f>
              <c:numCache>
                <c:formatCode>###0.0</c:formatCode>
                <c:ptCount val="1"/>
                <c:pt idx="0">
                  <c:v>89.082969432314414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7-404D-BCBD-953A4D033FEF}"/>
            </c:ext>
          </c:extLst>
        </c:ser>
        <c:ser>
          <c:idx val="1"/>
          <c:order val="1"/>
          <c:tx>
            <c:strRef>
              <c:f>'10. Por qué'!$H$35</c:f>
              <c:strCache>
                <c:ptCount val="1"/>
                <c:pt idx="0">
                  <c:v>Enpresako langileen ekimen pertsonaletik sortu 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375281011629196E-16"/>
                  <c:y val="-6.76660609731475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7-404D-BCBD-953A4D033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7344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'10. Por qué'!$I$35</c:f>
              <c:numCache>
                <c:formatCode>###0.0</c:formatCode>
                <c:ptCount val="1"/>
                <c:pt idx="0">
                  <c:v>5.2401746724890828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7-404D-BCBD-953A4D033FEF}"/>
            </c:ext>
          </c:extLst>
        </c:ser>
        <c:ser>
          <c:idx val="2"/>
          <c:order val="2"/>
          <c:tx>
            <c:strRef>
              <c:f>'10. Por qué'!$H$36</c:f>
              <c:strCache>
                <c:ptCount val="1"/>
                <c:pt idx="0">
                  <c:v>Erakunde hartzaileak gerturatu direlako sortu 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7344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'10. Por qué'!$I$36</c:f>
              <c:numCache>
                <c:formatCode>###0.0</c:formatCode>
                <c:ptCount val="1"/>
                <c:pt idx="0">
                  <c:v>3.4934497816593884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7-404D-BCBD-953A4D033FEF}"/>
            </c:ext>
          </c:extLst>
        </c:ser>
        <c:ser>
          <c:idx val="3"/>
          <c:order val="3"/>
          <c:tx>
            <c:strRef>
              <c:f>'10. Por qué'!$H$37</c:f>
              <c:strCache>
                <c:ptCount val="1"/>
                <c:pt idx="0">
                  <c:v>Beste arrazoi batzuk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48273910582805E-2"/>
                  <c:y val="-2.93800024800461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2-41B0-BE60-6124D1254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7344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'10. Por qué'!$I$37</c:f>
              <c:numCache>
                <c:formatCode>###0.0</c:formatCode>
                <c:ptCount val="1"/>
                <c:pt idx="0">
                  <c:v>2.1834061135371177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7-404D-BCBD-953A4D033F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659139520"/>
        <c:axId val="-659140608"/>
      </c:barChart>
      <c:catAx>
        <c:axId val="-65913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59140608"/>
        <c:crosses val="autoZero"/>
        <c:auto val="1"/>
        <c:lblAlgn val="ctr"/>
        <c:lblOffset val="100"/>
        <c:noMultiLvlLbl val="0"/>
      </c:catAx>
      <c:valAx>
        <c:axId val="-65914060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65913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'12.Ámbitos'!$I$7</c:f>
              <c:strCache>
                <c:ptCount val="1"/>
                <c:pt idx="0">
                  <c:v>Gizarte Zerbitzuak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'12.Ámbitos'!$J$7</c:f>
              <c:numCache>
                <c:formatCode>0.0</c:formatCode>
                <c:ptCount val="1"/>
                <c:pt idx="0">
                  <c:v>71.83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9-440D-88CF-F59F3041A1F7}"/>
            </c:ext>
          </c:extLst>
        </c:ser>
        <c:ser>
          <c:idx val="1"/>
          <c:order val="1"/>
          <c:tx>
            <c:strRef>
              <c:f>'12.Ámbitos'!$I$8</c:f>
              <c:strCache>
                <c:ptCount val="1"/>
                <c:pt idx="0">
                  <c:v>Enplegua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'12.Ámbitos'!$J$8</c:f>
              <c:numCache>
                <c:formatCode>0.0</c:formatCode>
                <c:ptCount val="1"/>
                <c:pt idx="0">
                  <c:v>11.38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9-440D-88CF-F59F3041A1F7}"/>
            </c:ext>
          </c:extLst>
        </c:ser>
        <c:ser>
          <c:idx val="2"/>
          <c:order val="2"/>
          <c:tx>
            <c:strRef>
              <c:f>'12.Ámbitos'!$I$9</c:f>
              <c:strCache>
                <c:ptCount val="1"/>
                <c:pt idx="0">
                  <c:v>Osasuna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'12.Ámbitos'!$J$9</c:f>
              <c:numCache>
                <c:formatCode>0.0</c:formatCode>
                <c:ptCount val="1"/>
                <c:pt idx="0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9-440D-88CF-F59F3041A1F7}"/>
            </c:ext>
          </c:extLst>
        </c:ser>
        <c:ser>
          <c:idx val="3"/>
          <c:order val="3"/>
          <c:tx>
            <c:strRef>
              <c:f>'12.Ámbitos'!$I$10</c:f>
              <c:strCache>
                <c:ptCount val="1"/>
                <c:pt idx="0">
                  <c:v>Lank. Nazioarteko garapena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'12.Ámbitos'!$J$10</c:f>
              <c:numCache>
                <c:formatCode>0.0</c:formatCode>
                <c:ptCount val="1"/>
                <c:pt idx="0">
                  <c:v>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79-440D-88CF-F59F3041A1F7}"/>
            </c:ext>
          </c:extLst>
        </c:ser>
        <c:ser>
          <c:idx val="4"/>
          <c:order val="4"/>
          <c:tx>
            <c:strRef>
              <c:f>'12.Ámbitos'!$I$11</c:f>
              <c:strCache>
                <c:ptCount val="1"/>
                <c:pt idx="0">
                  <c:v>Soziala-zeharkakoa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'12.Ámbitos'!$J$11</c:f>
              <c:numCache>
                <c:formatCode>0.0</c:formatCode>
                <c:ptCount val="1"/>
                <c:pt idx="0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79-440D-88CF-F59F3041A1F7}"/>
            </c:ext>
          </c:extLst>
        </c:ser>
        <c:ser>
          <c:idx val="5"/>
          <c:order val="5"/>
          <c:tx>
            <c:strRef>
              <c:f>'12.Ámbitos'!$I$12</c:f>
              <c:strCache>
                <c:ptCount val="1"/>
                <c:pt idx="0">
                  <c:v>Aisialdia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'12.Ámbitos'!$J$12</c:f>
              <c:numCache>
                <c:formatCode>0.0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79-440D-88CF-F59F3041A1F7}"/>
            </c:ext>
          </c:extLst>
        </c:ser>
        <c:ser>
          <c:idx val="6"/>
          <c:order val="6"/>
          <c:tx>
            <c:strRef>
              <c:f>'12.Ámbitos'!$I$13</c:f>
              <c:strCache>
                <c:ptCount val="1"/>
                <c:pt idx="0">
                  <c:v>Beste batzuk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'12.Ámbitos'!$J$13</c:f>
              <c:numCache>
                <c:formatCode>0.0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79-440D-88CF-F59F3041A1F7}"/>
            </c:ext>
          </c:extLst>
        </c:ser>
        <c:ser>
          <c:idx val="7"/>
          <c:order val="7"/>
          <c:tx>
            <c:strRef>
              <c:f>'12.Ámbitos'!$I$14</c:f>
              <c:strCache>
                <c:ptCount val="1"/>
                <c:pt idx="0">
                  <c:v>Bereizi gabe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'12.Ámbitos'!$J$14</c:f>
              <c:numCache>
                <c:formatCode>0.0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79-440D-88CF-F59F3041A1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412617248"/>
        <c:axId val="-412618880"/>
      </c:barChart>
      <c:catAx>
        <c:axId val="-41261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412618880"/>
        <c:crosses val="autoZero"/>
        <c:auto val="1"/>
        <c:lblAlgn val="ctr"/>
        <c:lblOffset val="100"/>
        <c:noMultiLvlLbl val="0"/>
      </c:catAx>
      <c:valAx>
        <c:axId val="-412618880"/>
        <c:scaling>
          <c:orientation val="minMax"/>
          <c:max val="7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4126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'13. Año de la medida'!$I$14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'13. Año de la medida'!$J$14</c:f>
              <c:numCache>
                <c:formatCode>###0.0</c:formatCode>
                <c:ptCount val="1"/>
                <c:pt idx="0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B-42D0-8E2C-6AC221AC215E}"/>
            </c:ext>
          </c:extLst>
        </c:ser>
        <c:ser>
          <c:idx val="1"/>
          <c:order val="1"/>
          <c:tx>
            <c:strRef>
              <c:f>'13. Año de la medida'!$I$15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'13. Año de la medida'!$J$15</c:f>
              <c:numCache>
                <c:formatCode>###0.0</c:formatCode>
                <c:ptCount val="1"/>
                <c:pt idx="0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B-42D0-8E2C-6AC221AC215E}"/>
            </c:ext>
          </c:extLst>
        </c:ser>
        <c:ser>
          <c:idx val="2"/>
          <c:order val="2"/>
          <c:tx>
            <c:strRef>
              <c:f>'13. Año de la medida'!$I$16</c:f>
              <c:strCache>
                <c:ptCount val="1"/>
                <c:pt idx="0">
                  <c:v>2020 eta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'13. Año de la medida'!$J$16</c:f>
              <c:numCache>
                <c:formatCode>###0.0</c:formatCode>
                <c:ptCount val="1"/>
                <c:pt idx="0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B-42D0-8E2C-6AC221AC21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412630304"/>
        <c:axId val="-412616704"/>
      </c:barChart>
      <c:catAx>
        <c:axId val="-41263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412616704"/>
        <c:crosses val="autoZero"/>
        <c:auto val="1"/>
        <c:lblAlgn val="ctr"/>
        <c:lblOffset val="100"/>
        <c:noMultiLvlLbl val="0"/>
      </c:catAx>
      <c:valAx>
        <c:axId val="-4126167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41263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'1. Identifikazioa'!$G$20</c:f>
              <c:strCache>
                <c:ptCount val="1"/>
                <c:pt idx="0">
                  <c:v>Bizkaia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%33,6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876-4427-99B1-2C8BEB9F3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Identifikazioa'!$I$20</c:f>
              <c:numCache>
                <c:formatCode>###0.0</c:formatCode>
                <c:ptCount val="1"/>
                <c:pt idx="0">
                  <c:v>33.610648918469217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6-4427-99B1-2C8BEB9F3DB3}"/>
            </c:ext>
          </c:extLst>
        </c:ser>
        <c:ser>
          <c:idx val="1"/>
          <c:order val="1"/>
          <c:tx>
            <c:strRef>
              <c:f>'1. Identifikazioa'!$G$21</c:f>
              <c:strCache>
                <c:ptCount val="1"/>
                <c:pt idx="0">
                  <c:v>Gipuzkoa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876-4427-99B1-2C8BEB9F3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Identifikazioa'!$I$21</c:f>
              <c:numCache>
                <c:formatCode>###0.0</c:formatCode>
                <c:ptCount val="1"/>
                <c:pt idx="0">
                  <c:v>28.618968386023298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76-4427-99B1-2C8BEB9F3DB3}"/>
            </c:ext>
          </c:extLst>
        </c:ser>
        <c:ser>
          <c:idx val="2"/>
          <c:order val="2"/>
          <c:tx>
            <c:strRef>
              <c:f>'1. Identifikazioa'!$G$22</c:f>
              <c:strCache>
                <c:ptCount val="1"/>
                <c:pt idx="0">
                  <c:v>Araba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%17,8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876-4427-99B1-2C8BEB9F3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Identifikazioa'!$I$22</c:f>
              <c:numCache>
                <c:formatCode>###0.0</c:formatCode>
                <c:ptCount val="1"/>
                <c:pt idx="0">
                  <c:v>17.803660565723796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76-4427-99B1-2C8BEB9F3DB3}"/>
            </c:ext>
          </c:extLst>
        </c:ser>
        <c:ser>
          <c:idx val="3"/>
          <c:order val="3"/>
          <c:tx>
            <c:strRef>
              <c:f>'1. Identifikazioa'!$G$23</c:f>
              <c:strCache>
                <c:ptCount val="1"/>
                <c:pt idx="0">
                  <c:v>Estatuko gainerako lurraldeak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876-4427-99B1-2C8BEB9F3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 Identifikazioa'!$I$23</c:f>
              <c:numCache>
                <c:formatCode>###0.0</c:formatCode>
                <c:ptCount val="1"/>
                <c:pt idx="0">
                  <c:v>19.966722129783694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76-4427-99B1-2C8BEB9F3D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04758544"/>
        <c:axId val="1604759632"/>
      </c:barChart>
      <c:catAx>
        <c:axId val="160475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4759632"/>
        <c:crosses val="autoZero"/>
        <c:auto val="1"/>
        <c:lblAlgn val="ctr"/>
        <c:lblOffset val="100"/>
        <c:noMultiLvlLbl val="0"/>
      </c:catAx>
      <c:valAx>
        <c:axId val="1604759632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60475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0-43EB-85B7-7A9E1D1874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40-43EB-85B7-7A9E1D1874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40-43EB-85B7-7A9E1D1874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40-43EB-85B7-7A9E1D1874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40-43EB-85B7-7A9E1D1874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40-43EB-85B7-7A9E1D1874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40-43EB-85B7-7A9E1D187462}"/>
              </c:ext>
            </c:extLst>
          </c:dPt>
          <c:dLbls>
            <c:dLbl>
              <c:idx val="0"/>
              <c:layout>
                <c:manualLayout>
                  <c:x val="-8.120734908136483E-2"/>
                  <c:y val="-0.25213043380307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69E7B3-4035-45F7-86A8-43C7B854A416}" type="CATEGORYNAME">
                      <a:rPr lang="en-US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%81,34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40-43EB-85B7-7A9E1D1874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928F73-670A-43A7-BA60-B177D2B356CA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%7,35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40-43EB-85B7-7A9E1D1874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245323C-32EE-4E4F-ADC4-AEBDB579E23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%4,06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40-43EB-85B7-7A9E1D1874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5680553-6728-470B-BF31-56A8690C3E88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%3,95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40-43EB-85B7-7A9E1D1874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02789DF-47CD-4581-814D-9D62F4878093}" type="CATEGORYNAME">
                      <a:rPr lang="it-IT"/>
                      <a:pPr/>
                      <a:t>[NOMBRE DE CATEGORÍA]</a:t>
                    </a:fld>
                    <a:r>
                      <a:rPr lang="it-IT" baseline="0"/>
                      <a:t>
%2,74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D40-43EB-85B7-7A9E1D18746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684EDB2-F4CF-43E9-9A59-F7E75ADBD1D2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%0,44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D40-43EB-85B7-7A9E1D18746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648877D-A7D9-4CE2-BE2B-E5CCD2A55133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%0,11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D40-43EB-85B7-7A9E1D18746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 Categorías'!$H$5:$H$11</c:f>
              <c:strCache>
                <c:ptCount val="7"/>
                <c:pt idx="0">
                  <c:v>Finantzaketa</c:v>
                </c:pt>
                <c:pt idx="1">
                  <c:v>Funtzioen oreka</c:v>
                </c:pt>
                <c:pt idx="2">
                  <c:v>Erakundea eta kudeaketa indartzea</c:v>
                </c:pt>
                <c:pt idx="3">
                  <c:v>Azpiegiturak</c:v>
                </c:pt>
                <c:pt idx="4">
                  <c:v>Boluntariotza eta asoziazionismoa bultzatzea</c:v>
                </c:pt>
                <c:pt idx="5">
                  <c:v>Sektorearen barneko lankidetza</c:v>
                </c:pt>
                <c:pt idx="6">
                  <c:v>Beste sektore, instituzio eta mugimendu sozial batzuekin batera lan egitea</c:v>
                </c:pt>
              </c:strCache>
            </c:strRef>
          </c:cat>
          <c:val>
            <c:numRef>
              <c:f>'2. Categorías'!$I$5:$I$11</c:f>
              <c:numCache>
                <c:formatCode>###0</c:formatCode>
                <c:ptCount val="7"/>
                <c:pt idx="0">
                  <c:v>741</c:v>
                </c:pt>
                <c:pt idx="1">
                  <c:v>67</c:v>
                </c:pt>
                <c:pt idx="2">
                  <c:v>37</c:v>
                </c:pt>
                <c:pt idx="3">
                  <c:v>36</c:v>
                </c:pt>
                <c:pt idx="4">
                  <c:v>25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D40-43EB-85B7-7A9E1D18746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918601937894"/>
          <c:y val="0.10412887176712064"/>
          <c:w val="0.51493073024914782"/>
          <c:h val="0.791742256465758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6-4BC0-B267-AA00E3A8F7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6-4BC0-B267-AA00E3A8F7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6-4BC0-B267-AA00E3A8F7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6-4BC0-B267-AA00E3A8F7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D255A1-A596-43CF-8749-BCBC571078B1}" type="CATEGORYNAME">
                      <a:rPr lang="en-US" smtClean="0"/>
                      <a:pPr>
                        <a:defRPr sz="9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/>
                      <a:t>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%47,66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6-4BC0-B267-AA00E3A8F73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3BE60D-4808-40FD-8898-CE8FE0FF1668}" type="CATEGORYNAME">
                      <a:rPr lang="en-US" smtClean="0"/>
                      <a:pPr>
                        <a:defRPr sz="9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/>
                      <a:t> %37,41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B6-4BC0-B267-AA00E3A8F73B}"/>
                </c:ext>
              </c:extLst>
            </c:dLbl>
            <c:dLbl>
              <c:idx val="2"/>
              <c:layout>
                <c:manualLayout>
                  <c:x val="-0.05"/>
                  <c:y val="-6.08559346748323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870589-DC55-4CFA-B895-77CBFFB1916E}" type="CATEGORYNAME">
                      <a:rPr lang="en-US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%11,69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6111111111109"/>
                      <c:h val="0.270833333333333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B6-4BC0-B267-AA00E3A8F73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ADD4CD-78EA-41EF-AD00-EFFDE9781323}" type="CATEGORYNAM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baseline="0" dirty="0"/>
                      <a:t>
%3,24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6-4BC0-B267-AA00E3A8F73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'3. Tipos de medidas'!$B$1:$E$1</c:f>
              <c:strCache>
                <c:ptCount val="4"/>
                <c:pt idx="0">
                  <c:v>Baliabide ekonomikoak mobilizatzea</c:v>
                </c:pt>
                <c:pt idx="1">
                  <c:v>Zerbitzuak eskaintzea edo baliabide teknikoak eta/edo materialak mobilizatzea</c:v>
                </c:pt>
                <c:pt idx="2">
                  <c:v>Giza baliabideak mobilizatzea</c:v>
                </c:pt>
                <c:pt idx="3">
                  <c:v>Enpresa kanpoko pertsonen/taldeen parte-hartzea </c:v>
                </c:pt>
              </c:strCache>
            </c:strRef>
          </c:cat>
          <c:val>
            <c:numRef>
              <c:f>'3. Tipos de medidas'!$B$2:$E$2</c:f>
              <c:numCache>
                <c:formatCode>###0</c:formatCode>
                <c:ptCount val="4"/>
                <c:pt idx="0">
                  <c:v>265</c:v>
                </c:pt>
                <c:pt idx="1">
                  <c:v>208</c:v>
                </c:pt>
                <c:pt idx="2">
                  <c:v>65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6-4BC0-B267-AA00E3A8F73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 Tipos - Recursos economicos'!$I$7</c:f>
              <c:strCache>
                <c:ptCount val="1"/>
                <c:pt idx="0">
                  <c:v>Laguntza edo diru-laguntza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economicos'!$J$7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1-468C-BDD0-AD56DEC4B7CB}"/>
            </c:ext>
          </c:extLst>
        </c:ser>
        <c:ser>
          <c:idx val="1"/>
          <c:order val="1"/>
          <c:tx>
            <c:strRef>
              <c:f>'4. Tipos - Recursos economicos'!$I$8</c:f>
              <c:strCache>
                <c:ptCount val="1"/>
                <c:pt idx="0">
                  <c:v>Dohaintza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economicos'!$J$8</c:f>
              <c:numCache>
                <c:formatCode>General</c:formatCode>
                <c:ptCount val="1"/>
                <c:pt idx="0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1-468C-BDD0-AD56DEC4B7CB}"/>
            </c:ext>
          </c:extLst>
        </c:ser>
        <c:ser>
          <c:idx val="2"/>
          <c:order val="2"/>
          <c:tx>
            <c:strRef>
              <c:f>'4. Tipos - Recursos economicos'!$I$9</c:f>
              <c:strCache>
                <c:ptCount val="1"/>
                <c:pt idx="0">
                  <c:v> Beste bat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economicos'!$J$9</c:f>
              <c:numCache>
                <c:formatCode>###0.0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D1-468C-BDD0-AD56DEC4B7CB}"/>
            </c:ext>
          </c:extLst>
        </c:ser>
        <c:ser>
          <c:idx val="3"/>
          <c:order val="3"/>
          <c:tx>
            <c:strRef>
              <c:f>'4. Tipos - Recursos economicos'!$I$10</c:f>
              <c:strCache>
                <c:ptCount val="1"/>
                <c:pt idx="0">
                  <c:v>Babesletza eta mezenasgoa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economicos'!$J$10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D1-468C-BDD0-AD56DEC4B7CB}"/>
            </c:ext>
          </c:extLst>
        </c:ser>
        <c:ser>
          <c:idx val="4"/>
          <c:order val="4"/>
          <c:tx>
            <c:strRef>
              <c:f>'4. Tipos - Recursos economicos'!$I$11</c:f>
              <c:strCache>
                <c:ptCount val="1"/>
                <c:pt idx="0">
                  <c:v>Beka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economicos'!$J$11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1-468C-BDD0-AD56DEC4B7CB}"/>
            </c:ext>
          </c:extLst>
        </c:ser>
        <c:ser>
          <c:idx val="5"/>
          <c:order val="5"/>
          <c:tx>
            <c:strRef>
              <c:f>'4. Tipos - Recursos economicos'!$I$12</c:f>
              <c:strCache>
                <c:ptCount val="1"/>
                <c:pt idx="0">
                  <c:v>Kausadun marketina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economicos'!$J$12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D1-468C-BDD0-AD56DEC4B7CB}"/>
            </c:ext>
          </c:extLst>
        </c:ser>
        <c:ser>
          <c:idx val="6"/>
          <c:order val="6"/>
          <c:tx>
            <c:strRef>
              <c:f>'4. Tipos - Recursos economicos'!$I$13</c:f>
              <c:strCache>
                <c:ptCount val="1"/>
                <c:pt idx="0">
                  <c:v>Saria dirutan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 Tipos - Recursos economicos'!$J$13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D1-468C-BDD0-AD56DEC4B7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98431792"/>
        <c:axId val="-698424176"/>
      </c:barChart>
      <c:catAx>
        <c:axId val="-69843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98424176"/>
        <c:crosses val="autoZero"/>
        <c:auto val="1"/>
        <c:lblAlgn val="ctr"/>
        <c:lblOffset val="100"/>
        <c:noMultiLvlLbl val="0"/>
      </c:catAx>
      <c:valAx>
        <c:axId val="-69842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69843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670947569207135E-2"/>
          <c:y val="0.5398939669938283"/>
          <c:w val="0.80693372703412081"/>
          <c:h val="0.46010603300617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 Tipos-Recursos materiales'!$I$16</c:f>
              <c:strCache>
                <c:ptCount val="1"/>
                <c:pt idx="0">
                  <c:v>Beste batzuk (lan-munduan sartzeko zailtasunak dituzten kolektiboak kontratatzeko lankidetza hitzarmenak/itunak...)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'7. Tipos-Recursos materiales'!$J$16</c:f>
              <c:numCache>
                <c:formatCode>General</c:formatCode>
                <c:ptCount val="1"/>
                <c:pt idx="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0-40BC-86AB-D754D7F080D9}"/>
            </c:ext>
          </c:extLst>
        </c:ser>
        <c:ser>
          <c:idx val="1"/>
          <c:order val="1"/>
          <c:tx>
            <c:strRef>
              <c:f>'7. Tipos-Recursos materiales'!$I$17</c:f>
              <c:strCache>
                <c:ptCount val="1"/>
                <c:pt idx="0">
                  <c:v>Materialak uztea edo ematea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'7. Tipos-Recursos materiales'!$J$17</c:f>
              <c:numCache>
                <c:formatCode>General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0-40BC-86AB-D754D7F080D9}"/>
            </c:ext>
          </c:extLst>
        </c:ser>
        <c:ser>
          <c:idx val="2"/>
          <c:order val="2"/>
          <c:tx>
            <c:strRef>
              <c:f>'7. Tipos-Recursos materiales'!$I$18</c:f>
              <c:strCache>
                <c:ptCount val="1"/>
                <c:pt idx="0">
                  <c:v>Aldi baterako espazioak uztea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'7. Tipos-Recursos materiales'!$J$18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A0-40BC-86AB-D754D7F080D9}"/>
            </c:ext>
          </c:extLst>
        </c:ser>
        <c:ser>
          <c:idx val="3"/>
          <c:order val="3"/>
          <c:tx>
            <c:strRef>
              <c:f>'7. Tipos-Recursos materiales'!$I$19</c:f>
              <c:strCache>
                <c:ptCount val="1"/>
                <c:pt idx="0">
                  <c:v>EHSSrako zerbitzuak edo produktuak egokitzea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'7. Tipos-Recursos materiales'!$J$19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A0-40BC-86AB-D754D7F080D9}"/>
            </c:ext>
          </c:extLst>
        </c:ser>
        <c:ser>
          <c:idx val="4"/>
          <c:order val="4"/>
          <c:tx>
            <c:strRef>
              <c:f>'7. Tipos-Recursos materiales'!$I$20</c:f>
              <c:strCache>
                <c:ptCount val="1"/>
                <c:pt idx="0">
                  <c:v>EHSSrako zerbitzu edo produktu espezifikoak sortzea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'7. Tipos-Recursos materiales'!$J$20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A0-40BC-86AB-D754D7F080D9}"/>
            </c:ext>
          </c:extLst>
        </c:ser>
        <c:ser>
          <c:idx val="5"/>
          <c:order val="5"/>
          <c:tx>
            <c:strRef>
              <c:f>'7. Tipos-Recursos materiales'!$I$21</c:f>
              <c:strCache>
                <c:ptCount val="1"/>
                <c:pt idx="0">
                  <c:v>Azpiegiturak esleitzea edo egokitzea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'7. Tipos-Recursos materiales'!$J$21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A0-40BC-86AB-D754D7F080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0692944"/>
        <c:axId val="1420693488"/>
      </c:barChart>
      <c:catAx>
        <c:axId val="1420692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693488"/>
        <c:crosses val="autoZero"/>
        <c:auto val="1"/>
        <c:lblAlgn val="ctr"/>
        <c:lblOffset val="100"/>
        <c:noMultiLvlLbl val="0"/>
      </c:catAx>
      <c:valAx>
        <c:axId val="142069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069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498366989868787E-2"/>
          <c:y val="0.36023128169228147"/>
          <c:w val="0.81526995137045521"/>
          <c:h val="0.55748738065740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'8.b Enpresa motak-tamaina gurut'!$C$7</c:f>
              <c:strCache>
                <c:ptCount val="1"/>
                <c:pt idx="0">
                  <c:v>Mikroenpresa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F7-41BB-846E-C8CEDB46A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gurut'!$D$7</c:f>
              <c:numCache>
                <c:formatCode>###0.0%</c:formatCode>
                <c:ptCount val="1"/>
                <c:pt idx="0">
                  <c:v>8.7649402390438252E-2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F7-41BB-846E-C8CEDB46A9F4}"/>
            </c:ext>
          </c:extLst>
        </c:ser>
        <c:ser>
          <c:idx val="1"/>
          <c:order val="1"/>
          <c:tx>
            <c:strRef>
              <c:f>'8.b Enpresa motak-tamaina gurut'!$C$8</c:f>
              <c:strCache>
                <c:ptCount val="1"/>
                <c:pt idx="0">
                  <c:v>Enpresa txikia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%10,4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0F7-41BB-846E-C8CEDB46A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gurut'!$D$8</c:f>
              <c:numCache>
                <c:formatCode>###0.0%</c:formatCode>
                <c:ptCount val="1"/>
                <c:pt idx="0">
                  <c:v>0.10358565737051792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F7-41BB-846E-C8CEDB46A9F4}"/>
            </c:ext>
          </c:extLst>
        </c:ser>
        <c:ser>
          <c:idx val="2"/>
          <c:order val="2"/>
          <c:tx>
            <c:strRef>
              <c:f>'8.b Enpresa motak-tamaina gurut'!$C$9</c:f>
              <c:strCache>
                <c:ptCount val="1"/>
                <c:pt idx="0">
                  <c:v>Enpresa ertaina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0F7-41BB-846E-C8CEDB46A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gurut'!$D$9</c:f>
              <c:numCache>
                <c:formatCode>###0.0%</c:formatCode>
                <c:ptCount val="1"/>
                <c:pt idx="0">
                  <c:v>0.11952191235059761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F7-41BB-846E-C8CEDB46A9F4}"/>
            </c:ext>
          </c:extLst>
        </c:ser>
        <c:ser>
          <c:idx val="3"/>
          <c:order val="3"/>
          <c:tx>
            <c:strRef>
              <c:f>'8.b Enpresa motak-tamaina gurut'!$C$10</c:f>
              <c:strCache>
                <c:ptCount val="1"/>
                <c:pt idx="0">
                  <c:v>Enpresa handia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%68,9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0F7-41BB-846E-C8CEDB46A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gurut'!$D$10</c:f>
              <c:numCache>
                <c:formatCode>###0.0%</c:formatCode>
                <c:ptCount val="1"/>
                <c:pt idx="0">
                  <c:v>0.68924302788844627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F7-41BB-846E-C8CEDB46A9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20690768"/>
        <c:axId val="1420691312"/>
      </c:barChart>
      <c:catAx>
        <c:axId val="142069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691312"/>
        <c:crosses val="autoZero"/>
        <c:auto val="1"/>
        <c:lblAlgn val="ctr"/>
        <c:lblOffset val="100"/>
        <c:noMultiLvlLbl val="0"/>
      </c:catAx>
      <c:valAx>
        <c:axId val="1420691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06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72379367720464E-2"/>
          <c:y val="0.13017751479289941"/>
          <c:w val="0.90682196339434273"/>
          <c:h val="0.468933513488328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'8.b Enpresa motak-tamaina gurut'!$C$31</c:f>
              <c:strCache>
                <c:ptCount val="1"/>
                <c:pt idx="0">
                  <c:v>Mikroenpresa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62-498A-8877-1C33C708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gurut'!$D$31</c:f>
              <c:numCache>
                <c:formatCode>###0.0%</c:formatCode>
                <c:ptCount val="1"/>
                <c:pt idx="0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2-498A-8877-1C33C7086D47}"/>
            </c:ext>
          </c:extLst>
        </c:ser>
        <c:ser>
          <c:idx val="1"/>
          <c:order val="1"/>
          <c:tx>
            <c:strRef>
              <c:f>'8.b Enpresa motak-tamaina gurut'!$C$32</c:f>
              <c:strCache>
                <c:ptCount val="1"/>
                <c:pt idx="0">
                  <c:v>Enpresa txikia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%32,4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62-498A-8877-1C33C708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gurut'!$D$32</c:f>
              <c:numCache>
                <c:formatCode>###0.0%</c:formatCode>
                <c:ptCount val="1"/>
                <c:pt idx="0">
                  <c:v>0.32352941176470584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2-498A-8877-1C33C7086D47}"/>
            </c:ext>
          </c:extLst>
        </c:ser>
        <c:ser>
          <c:idx val="2"/>
          <c:order val="2"/>
          <c:tx>
            <c:strRef>
              <c:f>'8.b Enpresa motak-tamaina gurut'!$C$33</c:f>
              <c:strCache>
                <c:ptCount val="1"/>
                <c:pt idx="0">
                  <c:v>Enpresa ertaina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62-498A-8877-1C33C708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gurut'!$D$33</c:f>
              <c:numCache>
                <c:formatCode>###0.0%</c:formatCode>
                <c:ptCount val="1"/>
                <c:pt idx="0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2-498A-8877-1C33C7086D47}"/>
            </c:ext>
          </c:extLst>
        </c:ser>
        <c:ser>
          <c:idx val="3"/>
          <c:order val="3"/>
          <c:tx>
            <c:strRef>
              <c:f>'8.b Enpresa motak-tamaina gurut'!$C$34</c:f>
              <c:strCache>
                <c:ptCount val="1"/>
                <c:pt idx="0">
                  <c:v>Enpresa handia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%41,2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362-498A-8877-1C33C708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gurut'!$D$34</c:f>
              <c:numCache>
                <c:formatCode>###0.0%</c:formatCode>
                <c:ptCount val="1"/>
                <c:pt idx="0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62-498A-8877-1C33C7086D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20692400"/>
        <c:axId val="1420696752"/>
      </c:barChart>
      <c:catAx>
        <c:axId val="1420692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696752"/>
        <c:crosses val="autoZero"/>
        <c:auto val="1"/>
        <c:lblAlgn val="ctr"/>
        <c:lblOffset val="100"/>
        <c:noMultiLvlLbl val="0"/>
      </c:catAx>
      <c:valAx>
        <c:axId val="1420696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069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22370617696162E-2"/>
          <c:y val="0.11664899257688228"/>
          <c:w val="0.90984974958263776"/>
          <c:h val="0.524123880061121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'8.b Enpresa motak-tamaina gurut'!$C$69</c:f>
              <c:strCache>
                <c:ptCount val="1"/>
                <c:pt idx="0">
                  <c:v>Mikroenpresa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%15,6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DE-4FFA-8FEA-E88A196A3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gurut'!$D$69</c:f>
              <c:numCache>
                <c:formatCode>###0.0%</c:formatCode>
                <c:ptCount val="1"/>
                <c:pt idx="0">
                  <c:v>0.15573770491803279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E-4FFA-8FEA-E88A196A3598}"/>
            </c:ext>
          </c:extLst>
        </c:ser>
        <c:ser>
          <c:idx val="1"/>
          <c:order val="1"/>
          <c:tx>
            <c:strRef>
              <c:f>'8.b Enpresa motak-tamaina gurut'!$C$70</c:f>
              <c:strCache>
                <c:ptCount val="1"/>
                <c:pt idx="0">
                  <c:v>Enpresa txikia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8DE-4FFA-8FEA-E88A196A3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gurut'!$D$70</c:f>
              <c:numCache>
                <c:formatCode>###0.0%</c:formatCode>
                <c:ptCount val="1"/>
                <c:pt idx="0">
                  <c:v>0.22950819672131145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DE-4FFA-8FEA-E88A196A3598}"/>
            </c:ext>
          </c:extLst>
        </c:ser>
        <c:ser>
          <c:idx val="2"/>
          <c:order val="2"/>
          <c:tx>
            <c:strRef>
              <c:f>'8.b Enpresa motak-tamaina gurut'!$C$71</c:f>
              <c:strCache>
                <c:ptCount val="1"/>
                <c:pt idx="0">
                  <c:v>Enpresa ertaina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%15,6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8DE-4FFA-8FEA-E88A196A3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gurut'!$D$71</c:f>
              <c:numCache>
                <c:formatCode>###0.0%</c:formatCode>
                <c:ptCount val="1"/>
                <c:pt idx="0">
                  <c:v>0.15573770491803279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DE-4FFA-8FEA-E88A196A3598}"/>
            </c:ext>
          </c:extLst>
        </c:ser>
        <c:ser>
          <c:idx val="3"/>
          <c:order val="3"/>
          <c:tx>
            <c:strRef>
              <c:f>'8.b Enpresa motak-tamaina gurut'!$C$72</c:f>
              <c:strCache>
                <c:ptCount val="1"/>
                <c:pt idx="0">
                  <c:v>Enpresa handia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%45,9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8DE-4FFA-8FEA-E88A196A3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'8.b Enpresa motak-tamaina gurut'!$D$72</c:f>
              <c:numCache>
                <c:formatCode>###0.0%</c:formatCode>
                <c:ptCount val="1"/>
                <c:pt idx="0">
                  <c:v>0.45901639344262291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DE-4FFA-8FEA-E88A196A35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20697296"/>
        <c:axId val="1420686960"/>
      </c:barChart>
      <c:catAx>
        <c:axId val="142069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0686960"/>
        <c:crosses val="autoZero"/>
        <c:auto val="1"/>
        <c:lblAlgn val="ctr"/>
        <c:lblOffset val="100"/>
        <c:noMultiLvlLbl val="0"/>
      </c:catAx>
      <c:valAx>
        <c:axId val="1420686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069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EB5E-F30E-4CF0-A655-2CEA19F30AD2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A716-E0C4-4E43-89D6-72E78D05FE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90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7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771" algn="l" defTabSz="34277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543" algn="l" defTabSz="34277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314" algn="l" defTabSz="34277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086" algn="l" defTabSz="34277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87950" y="-12806363"/>
            <a:ext cx="24053800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4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87950" y="-12806363"/>
            <a:ext cx="24053800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6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87950" y="-12806363"/>
            <a:ext cx="24053800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2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87950" y="-12806363"/>
            <a:ext cx="24053800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56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87950" y="-12806363"/>
            <a:ext cx="24053800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5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BA527-08EF-4D28-BD9D-47420DBB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03E6E2-449C-4FE7-9576-6F6768A12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957E28-A148-4102-B9C5-E47BD666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88F97-74AC-4927-9153-3D5C5B48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03EFB-05C7-4B93-AC30-FB4F00F0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569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FD370-8E3A-4A19-A499-E6FE105F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769A97-2C90-478B-83CC-63C9E581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35D25-D459-480C-BE14-9FD6A9EC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091405-9FFD-41DA-936A-3CA1B54B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FDCBA-DC6F-4AF5-9221-FA80F11C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920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453025-43E4-4023-9577-6A8624F63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F2D8C0-425E-493B-8F13-310DFF1C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75D785-42E3-45FB-8D6B-321EF4C4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AC157-65AE-45D8-9C91-E10E01F0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7F59B3-1B87-487A-8299-280FBD87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432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2206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2534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8271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082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75687" y="1694576"/>
            <a:ext cx="3002044" cy="1701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57709" y="1242952"/>
            <a:ext cx="3056916" cy="53892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06887" y="765776"/>
            <a:ext cx="3146896" cy="19802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956302" y="0"/>
            <a:ext cx="318769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34284" tIns="17142" rIns="34284" bIns="17142"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86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F92C7-4081-410B-A3E6-DC6C7ED5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66A07-64D7-43CE-84C1-BA065B29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BC8632-77EE-42CE-9E4C-C2552E6E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B7B10-772E-447B-ADA9-EC7EDDA4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9870A-9F8A-4568-A9B1-D14A8BA1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6414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57C65-F21E-4AC5-82CE-FB637DCA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364CA9-CD2D-475D-9C8C-C941A1E9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1FDCE8-E656-4428-B48D-0D503567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04B03-C9D4-4B67-AC9C-E327A3B7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4AABE-F88A-420D-9E0B-3853D804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6358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7A00E-46B0-4419-82CF-47F4ADFD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051FFA-FB29-4743-983A-3E12DA957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A19E29-0A6B-41B7-B13C-16C8BA4C5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659AAA-6F4D-47BE-AD42-C384B3DC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72B57B-4688-4443-B0D2-A17AB033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144BF-8E56-4256-90F3-EB886B6F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5232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1C8A5-7C65-4DF7-B5EC-009FCA65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9BE25-ED8B-4462-816C-8CE1F9F6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71B04-E14C-43A6-ACAC-9DD07C367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A22596-5FA0-4D58-9523-34B834E7D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A1D7E3-452C-4321-95AD-BDCAA26BD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F9D3C7-41A1-480E-AEF7-85B37783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DEAA57-4A0C-4A59-B1F9-8A90BC61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A75860-7DCB-472F-B3A7-4399334A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0387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616FB-2098-4A87-822B-4C42CB62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88DFFA-92B7-4A93-A9A1-3663F8A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61384-5639-4297-8828-B3175B5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FC2159-504F-4ECC-B67C-309AE7FD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9349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4AF2EF-14D5-4F80-AAF8-E0F3E2B1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9F18FD-92E2-4F06-871E-4843381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631545-2FE8-41EC-93A8-E516FA66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7093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0669F-A03C-4300-842F-788E2FFB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D815A-C3BD-4801-A4C2-25B4EC71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12AD2C-29DE-4F34-99F0-CC1A3619A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B7AB05-7312-41E1-AE05-7E4CE48F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66C054-AEAB-493E-A6C4-1DEACCA6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8604D-34EA-4A16-BFE6-2A5AC339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4829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80DAA-6C21-4AAF-BE3F-29F44D73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D097EF-CD30-4BAA-B6CB-A7887BBEE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B406E5-0D74-4879-8C7B-B180FB549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A4A85A-D37F-4A4A-A09C-00F9D6D1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C119A3-E6D1-4247-A787-9F4E1920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6EFA89-4D41-4BB1-8F2A-E0FCA8F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1753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2C9F08-3AD8-4280-AF1F-B4E49AD2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7C382-C04A-4A6F-A934-0109AAA54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A6C14-2C89-47AF-BDCD-65A0A6E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48A3-4E2A-4B5B-91CF-1136935B808F}" type="datetimeFigureOut">
              <a:rPr lang="es-ES" smtClean="0"/>
              <a:t>17/01/2023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52E64-7928-49F5-A396-EF49AA7C8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4D89CD-0123-4A16-A1E8-113DC358D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D7E4-85EA-4946-A1E8-8B90BED9C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58" r:id="rId15"/>
    <p:sldLayoutId id="2147483959" r:id="rId16"/>
    <p:sldLayoutId id="2147483960" r:id="rId17"/>
    <p:sldLayoutId id="2147483954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"/>
          <p:cNvSpPr/>
          <p:nvPr/>
        </p:nvSpPr>
        <p:spPr>
          <a:xfrm>
            <a:off x="2517775" y="519113"/>
            <a:ext cx="4108450" cy="410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1" name="Oval 7"/>
          <p:cNvSpPr/>
          <p:nvPr/>
        </p:nvSpPr>
        <p:spPr>
          <a:xfrm>
            <a:off x="2424113" y="425450"/>
            <a:ext cx="4295775" cy="42926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262438"/>
            <a:ext cx="2205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830513" y="2906931"/>
            <a:ext cx="3482975" cy="12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sz="2000" b="1" dirty="0">
                <a:solidFill>
                  <a:srgbClr val="B00013"/>
                </a:solidFill>
                <a:latin typeface="Montserrat" charset="0"/>
                <a:ea typeface="Montserrat"/>
                <a:cs typeface="Montserrat" charset="0"/>
              </a:rPr>
              <a:t>Euskadiko enpresen sektoreak bultzatutako EHSS sustatzeko ekintza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789948" y="1490036"/>
            <a:ext cx="3564103" cy="12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dirty="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EHSS-REN SUSTAPEN NEURRIEI BURUZKO II. TXOSTENA (2021</a:t>
            </a:r>
            <a:r>
              <a:rPr lang="eu-ES" sz="2800" dirty="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570" y="4262438"/>
            <a:ext cx="148933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4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40959B64-8C30-40B6-A2C6-F801BBD0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NEURRIEK ERAGINA DUTEN LURRALDEAK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E5ECE3B-C56F-475A-852E-1A2C81CCBA73}"/>
              </a:ext>
            </a:extLst>
          </p:cNvPr>
          <p:cNvSpPr/>
          <p:nvPr/>
        </p:nvSpPr>
        <p:spPr>
          <a:xfrm>
            <a:off x="232228" y="787777"/>
            <a:ext cx="4331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u-ES"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Enpresa-sektoreak sustatutako neurrien ehuneko oso altu batek (</a:t>
            </a:r>
            <a:r>
              <a:rPr lang="eu-ES" sz="1200" b="1">
                <a:solidFill>
                  <a:srgbClr val="17344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 86,44</a:t>
            </a:r>
            <a:r>
              <a:rPr lang="eu-ES"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eragina du hiru </a:t>
            </a:r>
            <a:r>
              <a:rPr lang="eu-ES" sz="1200" b="1">
                <a:solidFill>
                  <a:srgbClr val="17344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Lurralde Historikoetan</a:t>
            </a:r>
            <a:r>
              <a:rPr lang="eu-ES"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E385EA-2F4E-4B12-8281-5EDFEC7AFE18}"/>
              </a:ext>
            </a:extLst>
          </p:cNvPr>
          <p:cNvSpPr txBox="1"/>
          <p:nvPr/>
        </p:nvSpPr>
        <p:spPr>
          <a:xfrm>
            <a:off x="223728" y="1827283"/>
            <a:ext cx="4339772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lvl="0" algn="just">
              <a:defRPr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u-ES" dirty="0"/>
              <a:t>Emaitza horiek desberdinak dira </a:t>
            </a:r>
            <a:r>
              <a:rPr lang="eu-ES" b="1" dirty="0"/>
              <a:t>2020ko Euskadiko Hirugarren Sektore Sozialaren Liburu Zuriak</a:t>
            </a:r>
            <a:r>
              <a:rPr lang="eu-ES" dirty="0"/>
              <a:t> emandako datuekin alderatuta, batez ere </a:t>
            </a:r>
            <a:r>
              <a:rPr lang="eu-ES" dirty="0" err="1"/>
              <a:t>EHSSak</a:t>
            </a:r>
            <a:r>
              <a:rPr lang="eu-ES" dirty="0"/>
              <a:t> Lurralde Historikoen arabera enpresa-arloarekin duen erlazioari dagokionez. </a:t>
            </a:r>
          </a:p>
          <a:p>
            <a:endParaRPr lang="es-ES" dirty="0"/>
          </a:p>
          <a:p>
            <a:r>
              <a:rPr lang="eu-ES" dirty="0"/>
              <a:t>Datu horien arabera, </a:t>
            </a:r>
            <a:r>
              <a:rPr lang="eu-ES" b="1" dirty="0"/>
              <a:t>erakundeen % 30,1ek erlazio edo lankidetza nahiko estua</a:t>
            </a:r>
            <a:r>
              <a:rPr lang="eu-ES" dirty="0"/>
              <a:t> du enpresekin, nahiz eta batezbesteko horretatik gora dauden </a:t>
            </a:r>
            <a:r>
              <a:rPr lang="eu-ES" b="1" dirty="0"/>
              <a:t>Araba (% 37,7) </a:t>
            </a:r>
            <a:r>
              <a:rPr lang="eu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eta </a:t>
            </a:r>
            <a:r>
              <a:rPr lang="eu-ES" b="1" dirty="0"/>
              <a:t>Gipuzkoa (% 35)</a:t>
            </a:r>
            <a:r>
              <a:rPr lang="eu-ES" dirty="0"/>
              <a:t>. </a:t>
            </a:r>
          </a:p>
          <a:p>
            <a:endParaRPr lang="es-ES" dirty="0"/>
          </a:p>
          <a:p>
            <a:r>
              <a:rPr lang="eu-ES" dirty="0"/>
              <a:t>Bizkaia batez bestekoaren azpitik dago, enpresekin duen harremanari dagokionez, eta sustapen-ekintzak eragin handiena duen lurralde historikoa da.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722578"/>
              </p:ext>
            </p:extLst>
          </p:nvPr>
        </p:nvGraphicFramePr>
        <p:xfrm>
          <a:off x="4529637" y="787777"/>
          <a:ext cx="4382135" cy="26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10994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087" y="3660240"/>
            <a:ext cx="5574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Identifikatutako neurri </a:t>
            </a: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gehienak</a:t>
            </a:r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esku hartzen duten enpresa-erakundeen </a:t>
            </a: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banakako</a:t>
            </a:r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ekimenetik sortu diren arren, </a:t>
            </a: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29 neurri</a:t>
            </a:r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(% 3,17) enpresa sustatzaileak beste eragile batzuekin duen </a:t>
            </a: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lankidetzaren</a:t>
            </a:r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bitartez ezarri edo jarri dira abian.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84556774"/>
              </p:ext>
            </p:extLst>
          </p:nvPr>
        </p:nvGraphicFramePr>
        <p:xfrm>
          <a:off x="5840530" y="3303271"/>
          <a:ext cx="2918459" cy="148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179879"/>
              </p:ext>
            </p:extLst>
          </p:nvPr>
        </p:nvGraphicFramePr>
        <p:xfrm>
          <a:off x="4572000" y="583631"/>
          <a:ext cx="448818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64087" y="8812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Enpresa-sektorea EHSSko </a:t>
            </a: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sustapen-neurriak bultzatzera motibatzen duten faktoreen</a:t>
            </a:r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gaineko informazioa dugu, identifikatutako 913 neurritatik 229ren kasuan.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A3F0961-EDAA-4AB4-8E26-4A087E975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1667"/>
            <a:ext cx="9144000" cy="342395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sz="2000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SUSTAPEN NEURRIAK BULTZATZEKO ARRAZOIAK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566B9F9-0D5A-497E-8FF8-38D033E74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70140"/>
            <a:ext cx="9144000" cy="342395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sz="2000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NEURRIAK SUSTATZEKO HAINBAT ERAGILEREN ARTEKO LANKIDETZA</a:t>
            </a:r>
          </a:p>
        </p:txBody>
      </p:sp>
    </p:spTree>
    <p:extLst>
      <p:ext uri="{BB962C8B-B14F-4D97-AF65-F5344CB8AC3E}">
        <p14:creationId xmlns:p14="http://schemas.microsoft.com/office/powerpoint/2010/main" val="125843122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42395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sz="2000" b="1" dirty="0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NEURRIEN HARTZAILEAK DIREN EHSS-EKO ERAKUNDEAK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A3EEA5A8-8AC8-49E4-8FD4-183026D027A0}"/>
              </a:ext>
            </a:extLst>
          </p:cNvPr>
          <p:cNvSpPr/>
          <p:nvPr/>
        </p:nvSpPr>
        <p:spPr>
          <a:xfrm>
            <a:off x="7164613" y="778505"/>
            <a:ext cx="1752374" cy="1699679"/>
          </a:xfrm>
          <a:prstGeom prst="ellipse">
            <a:avLst/>
          </a:prstGeom>
          <a:solidFill>
            <a:schemeClr val="bg1"/>
          </a:solidFill>
          <a:ln>
            <a:solidFill>
              <a:srgbClr val="B00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r>
              <a:rPr lang="eu-ES" sz="1200" b="1" dirty="0" err="1">
                <a:solidFill>
                  <a:srgbClr val="B00013"/>
                </a:solidFill>
                <a:latin typeface="Montserrat"/>
              </a:rPr>
              <a:t>EHSSeko</a:t>
            </a:r>
            <a:r>
              <a:rPr lang="eu-ES" sz="1200" b="1" dirty="0">
                <a:solidFill>
                  <a:srgbClr val="B00013"/>
                </a:solidFill>
                <a:latin typeface="Montserrat"/>
              </a:rPr>
              <a:t> 195 erakunde eta sare hartzaile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77E893-51FB-4ED1-B72B-B31A9557FF7B}"/>
              </a:ext>
            </a:extLst>
          </p:cNvPr>
          <p:cNvSpPr/>
          <p:nvPr/>
        </p:nvSpPr>
        <p:spPr>
          <a:xfrm>
            <a:off x="227013" y="789578"/>
            <a:ext cx="6751303" cy="157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>
                <a:solidFill>
                  <a:srgbClr val="173440"/>
                </a:solidFill>
                <a:latin typeface="Montserrat" charset="0"/>
              </a:rPr>
              <a:t>EHSSko 195 erakundek eta sarek onura zuzena jasotzen dute Euskadiko enpresa-sektoreak bultzatutako sustapen-ekintzetatik.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Gizarte Zerbitzuen arloa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 da enpresa-sektorearen ekintzen hiru laurden ingururen jarduketa-eremua (% 71,8) (612 neurri arlo horretako erakundeei eta sareei bideratuta daude). 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1200" dirty="0">
              <a:solidFill>
                <a:srgbClr val="122731"/>
              </a:solidFill>
              <a:latin typeface="Montserrat" charset="0"/>
              <a:ea typeface="Montserrat"/>
              <a:cs typeface="Montserrat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760949"/>
              </p:ext>
            </p:extLst>
          </p:nvPr>
        </p:nvGraphicFramePr>
        <p:xfrm>
          <a:off x="2043634" y="1993298"/>
          <a:ext cx="4611165" cy="303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725737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NEURRIEN HARTZAILEAK DIREN EHSS-EKO ERAKUNDEAK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77E893-51FB-4ED1-B72B-B31A9557FF7B}"/>
              </a:ext>
            </a:extLst>
          </p:cNvPr>
          <p:cNvSpPr/>
          <p:nvPr/>
        </p:nvSpPr>
        <p:spPr>
          <a:xfrm>
            <a:off x="227013" y="568304"/>
            <a:ext cx="8764587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u-ES" sz="1200">
                <a:solidFill>
                  <a:srgbClr val="173440"/>
                </a:solidFill>
                <a:latin typeface="Montserrat" charset="0"/>
              </a:rPr>
              <a:t>Aurreko datuak </a:t>
            </a: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arlo bakoitzeko erakundeek EHSSko erakunde guztien gainean duten garrantziarekin alderatzen baditugu (2019ko Barometroa)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, ikus dezakegu </a:t>
            </a: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gizarte-zerbitzuen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 arloko enpresen laguntzak </a:t>
            </a: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gehiegizko garrantzia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 duela (HSS osoan duen garrantziaren ia % 50), eta horren ondorioz, gainerako arloetan lan egiten duten erakundeei bideratutako enpresen sustapen-ekintza sektorean duen garrantziaren azpitik dago, </a:t>
            </a: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enpleguaren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 kasuan izan ezik.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A77F3A9-1563-4D07-9287-015329CAA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51803"/>
              </p:ext>
            </p:extLst>
          </p:nvPr>
        </p:nvGraphicFramePr>
        <p:xfrm>
          <a:off x="2618292" y="1839995"/>
          <a:ext cx="3789027" cy="1575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14">
                  <a:extLst>
                    <a:ext uri="{9D8B030D-6E8A-4147-A177-3AD203B41FA5}">
                      <a16:colId xmlns:a16="http://schemas.microsoft.com/office/drawing/2014/main" val="405103375"/>
                    </a:ext>
                  </a:extLst>
                </a:gridCol>
                <a:gridCol w="801001">
                  <a:extLst>
                    <a:ext uri="{9D8B030D-6E8A-4147-A177-3AD203B41FA5}">
                      <a16:colId xmlns:a16="http://schemas.microsoft.com/office/drawing/2014/main" val="4157574745"/>
                    </a:ext>
                  </a:extLst>
                </a:gridCol>
                <a:gridCol w="879812">
                  <a:extLst>
                    <a:ext uri="{9D8B030D-6E8A-4147-A177-3AD203B41FA5}">
                      <a16:colId xmlns:a16="http://schemas.microsoft.com/office/drawing/2014/main" val="1796129586"/>
                    </a:ext>
                  </a:extLst>
                </a:gridCol>
              </a:tblGrid>
              <a:tr h="163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 dirty="0">
                          <a:effectLst/>
                        </a:rPr>
                        <a:t>Arloak</a:t>
                      </a:r>
                    </a:p>
                  </a:txBody>
                  <a:tcPr marL="68580" marR="68580" marT="0" marB="0" anchor="ctr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IMP2021</a:t>
                      </a:r>
                    </a:p>
                  </a:txBody>
                  <a:tcPr marL="68580" marR="68580" marT="0" marB="0" anchor="ctr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 dirty="0">
                          <a:effectLst/>
                        </a:rPr>
                        <a:t>2019ko barometroa</a:t>
                      </a:r>
                    </a:p>
                  </a:txBody>
                  <a:tcPr marL="68580" marR="68580" marT="0" marB="0" anchor="ctr">
                    <a:solidFill>
                      <a:srgbClr val="B00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7616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Soziala-zeharkakoa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3,6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36,5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41766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 dirty="0">
                          <a:effectLst/>
                        </a:rPr>
                        <a:t>Gizarte-zerbitzuak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71,8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23,3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55659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 dirty="0">
                          <a:effectLst/>
                        </a:rPr>
                        <a:t>Garapenerako lankidetza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5,1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13,3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57496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Aisialdia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0,8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12,1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19371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Osasuna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6,3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9,3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92245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Enplegua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11,4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3,8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887970"/>
                  </a:ext>
                </a:extLst>
              </a:tr>
              <a:tr h="184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Beste batzuk</a:t>
                      </a:r>
                    </a:p>
                  </a:txBody>
                  <a:tcPr marL="68580" marR="68580" marT="0" marB="0">
                    <a:solidFill>
                      <a:srgbClr val="B00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>
                          <a:effectLst/>
                        </a:rPr>
                        <a:t>0,5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u-ES" sz="900" dirty="0">
                          <a:effectLst/>
                        </a:rPr>
                        <a:t>1,6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6122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4103F5E-4A29-4D0D-A16F-B83ABD114F93}"/>
              </a:ext>
            </a:extLst>
          </p:cNvPr>
          <p:cNvSpPr txBox="1"/>
          <p:nvPr/>
        </p:nvSpPr>
        <p:spPr>
          <a:xfrm>
            <a:off x="189706" y="3606647"/>
            <a:ext cx="8764587" cy="12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u-ES" sz="1200" dirty="0">
                <a:solidFill>
                  <a:srgbClr val="173440"/>
                </a:solidFill>
                <a:latin typeface="Montserrat" charset="0"/>
              </a:rPr>
              <a:t>Emaitzek kontrastatu egiten dute </a:t>
            </a:r>
            <a:r>
              <a:rPr lang="eu-ES" sz="1200" b="1" dirty="0">
                <a:solidFill>
                  <a:srgbClr val="173440"/>
                </a:solidFill>
                <a:latin typeface="Montserrat" charset="0"/>
              </a:rPr>
              <a:t>2020ko Euskadiko Hirugarren Sektore Sozialeko Liburu Zuriak</a:t>
            </a:r>
            <a:r>
              <a:rPr lang="eu-ES" sz="1200" dirty="0">
                <a:solidFill>
                  <a:srgbClr val="173440"/>
                </a:solidFill>
                <a:latin typeface="Montserrat" charset="0"/>
              </a:rPr>
              <a:t> </a:t>
            </a:r>
            <a:r>
              <a:rPr lang="eu-ES" sz="1200" b="1" dirty="0">
                <a:solidFill>
                  <a:srgbClr val="173440"/>
                </a:solidFill>
                <a:latin typeface="Montserrat" charset="0"/>
              </a:rPr>
              <a:t>enpresa-arloaren eta </a:t>
            </a:r>
            <a:r>
              <a:rPr lang="eu-ES" sz="1200" b="1" dirty="0" err="1">
                <a:solidFill>
                  <a:srgbClr val="173440"/>
                </a:solidFill>
                <a:latin typeface="Montserrat" charset="0"/>
              </a:rPr>
              <a:t>EHSSren</a:t>
            </a:r>
            <a:r>
              <a:rPr lang="eu-ES" sz="1200" b="1" dirty="0">
                <a:solidFill>
                  <a:srgbClr val="173440"/>
                </a:solidFill>
                <a:latin typeface="Montserrat" charset="0"/>
              </a:rPr>
              <a:t> erlazioari</a:t>
            </a:r>
            <a:r>
              <a:rPr lang="eu-ES" sz="1200" dirty="0">
                <a:solidFill>
                  <a:srgbClr val="173440"/>
                </a:solidFill>
                <a:latin typeface="Montserrat" charset="0"/>
              </a:rPr>
              <a:t> buruz emandako datuekin, esku-hartzearen arloaren arabera. Erlazioaren mailaren gaineko datuak oso urrun daude txosten honetan jasotzen den banaketarekin alderatuta, esku-hartzeko arloaren arabera. Datu horien arabera, erakundeen % 30,1ek erlazio edo lankidetza nahiko estua du enpresekin. Batez besteko horretatik gora daude lan-eremu nagusi gisa hauek dituzten </a:t>
            </a:r>
            <a:r>
              <a:rPr lang="eu-ES" sz="1200" dirty="0" err="1">
                <a:solidFill>
                  <a:srgbClr val="173440"/>
                </a:solidFill>
                <a:latin typeface="Montserrat" charset="0"/>
              </a:rPr>
              <a:t>EHSSko</a:t>
            </a:r>
            <a:r>
              <a:rPr lang="eu-ES" sz="1200" dirty="0">
                <a:solidFill>
                  <a:srgbClr val="173440"/>
                </a:solidFill>
                <a:latin typeface="Montserrat" charset="0"/>
              </a:rPr>
              <a:t> erakundeak: </a:t>
            </a:r>
            <a:r>
              <a:rPr lang="eu-ES" sz="1200" b="1" dirty="0">
                <a:solidFill>
                  <a:srgbClr val="173440"/>
                </a:solidFill>
                <a:latin typeface="Montserrat" charset="0"/>
              </a:rPr>
              <a:t>Beste batzuk (% 66,7), Enplegua (% 53,7), Osasuna (% 34,7) eta Gizarte Zerbitzuak (% 31,4).</a:t>
            </a:r>
          </a:p>
        </p:txBody>
      </p:sp>
    </p:spTree>
    <p:extLst>
      <p:ext uri="{BB962C8B-B14F-4D97-AF65-F5344CB8AC3E}">
        <p14:creationId xmlns:p14="http://schemas.microsoft.com/office/powerpoint/2010/main" val="2089816085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11618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sz="1800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ENPRESEN SUSTAPEN EKINTZAN PANDEMIAK IZAN DUEN ERAGINA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4103F5E-4A29-4D0D-A16F-B83ABD114F93}"/>
              </a:ext>
            </a:extLst>
          </p:cNvPr>
          <p:cNvSpPr txBox="1"/>
          <p:nvPr/>
        </p:nvSpPr>
        <p:spPr>
          <a:xfrm>
            <a:off x="189706" y="703380"/>
            <a:ext cx="8764587" cy="161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>
                <a:solidFill>
                  <a:srgbClr val="173440"/>
                </a:solidFill>
                <a:latin typeface="Montserrat" charset="0"/>
              </a:rPr>
              <a:t>Identifikatutako neurrien ia erdiak (453; % 49,6) 2020an bultzatu zituzten. Neurrien % 40,3 (368 neurri) 2020an sustatu zituzten eta 2021ean jarraipena izan zuten; eta % 10,1 (92 neurri) azken urte honetan bultzatu dituzte zehazki. </a:t>
            </a:r>
          </a:p>
          <a:p>
            <a:pPr marL="2286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>
                <a:solidFill>
                  <a:srgbClr val="173440"/>
                </a:solidFill>
                <a:latin typeface="Montserrat" charset="0"/>
              </a:rPr>
              <a:t>2020an bultzatu zituzten eta 2021ean jarraipena izan zuten neurrien ehuneko altuak eta aurten lehen aldiz bultzatu dituzten neurrien ehuneko apal, baina esanguratsuak erakusten dutenez, eskuratutako datuen arabera, </a:t>
            </a: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badirudi garai honetan bizitako osasun-larrialdia ez dela faktore erabakigarria izan eta ez diola modu adierazgarrian eragin enpresa-sektoreak EHSSri laguntzeko duen gaitasunari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021786"/>
              </p:ext>
            </p:extLst>
          </p:nvPr>
        </p:nvGraphicFramePr>
        <p:xfrm>
          <a:off x="2795361" y="2519888"/>
          <a:ext cx="3418930" cy="16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992784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 descr="130806522_xl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duotone>
              <a:prstClr val="black"/>
              <a:srgbClr val="B0001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8"/>
          <a:stretch/>
        </p:blipFill>
        <p:spPr/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7498" y="1619242"/>
            <a:ext cx="3406775" cy="114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rgbClr val="B00013"/>
                </a:solidFill>
                <a:latin typeface="Montserrat" charset="0"/>
              </a:rPr>
              <a:t>Enpresen eta Hirugarren Sektore Sozialaren arteko lankidetza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4503008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-19076"/>
            <a:ext cx="9144000" cy="311618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defRPr>
            </a:lvl1pPr>
            <a:lvl2pPr marL="742950" indent="-285750">
              <a:defRPr sz="2400"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9pPr>
          </a:lstStyle>
          <a:p>
            <a:r>
              <a:rPr lang="eu-ES"/>
              <a:t>ENPRESEN ETA HIRUGARREN SEKTORE SOZIALAREN ARTEKO LANKIDETZAKO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67830" y="478317"/>
            <a:ext cx="5759898" cy="28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u-ES" sz="16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LANKIDETZA SUSTATZEN DUTEN BALDINTZAK</a:t>
            </a:r>
          </a:p>
        </p:txBody>
      </p:sp>
      <p:sp>
        <p:nvSpPr>
          <p:cNvPr id="13" name="Shape 2540"/>
          <p:cNvSpPr/>
          <p:nvPr/>
        </p:nvSpPr>
        <p:spPr>
          <a:xfrm>
            <a:off x="377825" y="1447503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49456" y="947211"/>
            <a:ext cx="8166406" cy="38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Elkar ezagutu eta aitortzea</a:t>
            </a:r>
            <a:r>
              <a:rPr lang="eu-ES" sz="120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: </a:t>
            </a:r>
            <a:r>
              <a:rPr lang="eu-ES" sz="1100">
                <a:effectLst/>
                <a:latin typeface="Montserrat" panose="00000500000000000000" pitchFamily="2" charset="0"/>
                <a:ea typeface="Calibri" panose="020F0502020204030204" pitchFamily="34" charset="0"/>
                <a:cs typeface="Montserrat" charset="0"/>
              </a:rPr>
              <a:t>elkartzeko espazioak eta foroak sortzeko, eta bi eragileen artean daude aurreiritziak eta aurretiazko ideiak gainditzeko beharra</a:t>
            </a:r>
            <a:r>
              <a:rPr lang="eu-ES" sz="1100">
                <a:solidFill>
                  <a:srgbClr val="122731"/>
                </a:solidFill>
                <a:latin typeface="Montserrat" panose="00000500000000000000" pitchFamily="2" charset="0"/>
                <a:ea typeface="Montserrat"/>
                <a:cs typeface="Montserrat" charset="0"/>
              </a:rPr>
              <a:t>.</a:t>
            </a:r>
          </a:p>
        </p:txBody>
      </p:sp>
      <p:sp>
        <p:nvSpPr>
          <p:cNvPr id="15" name="Shape 2540"/>
          <p:cNvSpPr/>
          <p:nvPr/>
        </p:nvSpPr>
        <p:spPr>
          <a:xfrm>
            <a:off x="368528" y="991298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67830" y="3156326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Partekatutako esparruak, balioak eta hizkerak ezartzea: 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Garapen Jasangarrirako Agenda 2030 erreferentzia esparru komuna izan daiteke:</a:t>
            </a:r>
          </a:p>
        </p:txBody>
      </p:sp>
      <p:sp>
        <p:nvSpPr>
          <p:cNvPr id="17" name="Shape 2540"/>
          <p:cNvSpPr/>
          <p:nvPr/>
        </p:nvSpPr>
        <p:spPr>
          <a:xfrm>
            <a:off x="377825" y="1964287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67830" y="2592014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Esperientziak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, jarduketak onak eta lan-metodologia partekatuak ikusaraztea: ikaspen baliotsuak transferitzea.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649457" y="1413214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Bi eragileen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gardentasun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handiagoa, helburu sozialak eta aurre egiteko planteamenduak modu argian jakinarazteko.</a:t>
            </a:r>
          </a:p>
        </p:txBody>
      </p:sp>
      <p:sp>
        <p:nvSpPr>
          <p:cNvPr id="20" name="Shape 2540"/>
          <p:cNvSpPr/>
          <p:nvPr/>
        </p:nvSpPr>
        <p:spPr>
          <a:xfrm>
            <a:off x="380047" y="2622169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649457" y="1908932"/>
            <a:ext cx="8255822" cy="58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Networkinga sustatzea</a:t>
            </a:r>
            <a:r>
              <a:rPr lang="eu-ES" sz="120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: hurbiltzeko, helburu komunak partekatzeko, lankidetzarako aukerak identifikatzeko eta bi sektoreek zeregin esanguratsua izan dezaketen arazoei eta erronka sozialei buruz gogoeta egiteko foroak edo espazio partekatuak sortzea.</a:t>
            </a:r>
          </a:p>
        </p:txBody>
      </p:sp>
      <p:sp>
        <p:nvSpPr>
          <p:cNvPr id="25" name="Shape 2540"/>
          <p:cNvSpPr/>
          <p:nvPr/>
        </p:nvSpPr>
        <p:spPr>
          <a:xfrm>
            <a:off x="377825" y="3253526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49456" y="4104126"/>
            <a:ext cx="8016694" cy="3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u-ES" sz="1100">
                <a:solidFill>
                  <a:srgbClr val="122731"/>
                </a:solidFill>
                <a:latin typeface="Montserrat" charset="0"/>
              </a:rPr>
              <a:t>Lurralde bakoitzeko </a:t>
            </a:r>
            <a:r>
              <a:rPr lang="eu-ES" sz="1100" b="1">
                <a:solidFill>
                  <a:srgbClr val="122731"/>
                </a:solidFill>
                <a:latin typeface="Montserrat" charset="0"/>
              </a:rPr>
              <a:t>HSSko erakundeen sareak</a:t>
            </a:r>
            <a:r>
              <a:rPr lang="eu-ES" sz="1100">
                <a:solidFill>
                  <a:srgbClr val="122731"/>
                </a:solidFill>
                <a:latin typeface="Montserrat" charset="0"/>
              </a:rPr>
              <a:t> eta </a:t>
            </a:r>
            <a:r>
              <a:rPr lang="eu-ES" sz="1100" b="1">
                <a:solidFill>
                  <a:srgbClr val="122731"/>
                </a:solidFill>
                <a:latin typeface="Montserrat" charset="0"/>
              </a:rPr>
              <a:t>lurraldeko enpresa-erakundeak</a:t>
            </a:r>
            <a:r>
              <a:rPr lang="eu-ES" sz="1100">
                <a:solidFill>
                  <a:srgbClr val="122731"/>
                </a:solidFill>
                <a:latin typeface="Montserrat" charset="0"/>
              </a:rPr>
              <a:t>: osatzen duten erakunde eta enpresetarako informazioa transmititzeko uhala.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1BF6D91B-E8D7-4BCE-9C15-5BF1F1C9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48" y="3736233"/>
            <a:ext cx="8255822" cy="2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Aktore gakoak:</a:t>
            </a:r>
          </a:p>
        </p:txBody>
      </p:sp>
      <p:sp>
        <p:nvSpPr>
          <p:cNvPr id="23" name="Shape 2540">
            <a:extLst>
              <a:ext uri="{FF2B5EF4-FFF2-40B4-BE49-F238E27FC236}">
                <a16:creationId xmlns:a16="http://schemas.microsoft.com/office/drawing/2014/main" id="{5E92B9A8-0EAC-482C-ADC1-E1CA34893560}"/>
              </a:ext>
            </a:extLst>
          </p:cNvPr>
          <p:cNvSpPr/>
          <p:nvPr/>
        </p:nvSpPr>
        <p:spPr>
          <a:xfrm>
            <a:off x="377825" y="3735914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04748" y="4593754"/>
            <a:ext cx="7124504" cy="2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u-ES" sz="11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Administrazio publikoak</a:t>
            </a:r>
            <a:r>
              <a:rPr lang="eu-ES" sz="110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: enpresen eta HSSren arteko lankidetzarako proiektu pilotuak sustatzea.</a:t>
            </a:r>
          </a:p>
        </p:txBody>
      </p:sp>
    </p:spTree>
    <p:extLst>
      <p:ext uri="{BB962C8B-B14F-4D97-AF65-F5344CB8AC3E}">
        <p14:creationId xmlns:p14="http://schemas.microsoft.com/office/powerpoint/2010/main" val="47844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-19076"/>
            <a:ext cx="9144000" cy="311618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defRPr>
            </a:lvl1pPr>
            <a:lvl2pPr marL="742950" indent="-285750">
              <a:defRPr sz="2400"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9pPr>
          </a:lstStyle>
          <a:p>
            <a:r>
              <a:rPr lang="eu-ES"/>
              <a:t>ENPRESEN ETA HIRUGARREN SEKTORE SOZIALAREN ARTEKO LANKIDETZAKO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67830" y="565401"/>
            <a:ext cx="6301713" cy="28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u-ES" sz="16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LANKIDETZAK IZAN BEHAR DITUEN EZAUGARRIAK</a:t>
            </a:r>
          </a:p>
        </p:txBody>
      </p:sp>
      <p:sp>
        <p:nvSpPr>
          <p:cNvPr id="13" name="Shape 2540"/>
          <p:cNvSpPr/>
          <p:nvPr/>
        </p:nvSpPr>
        <p:spPr>
          <a:xfrm>
            <a:off x="381684" y="3451064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49456" y="1034295"/>
            <a:ext cx="8166406" cy="2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Win to win estrategia</a:t>
            </a:r>
            <a:r>
              <a:rPr lang="eu-ES" sz="120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: bi aldeentzako interesgarria eta onuragarria den lankidetza.</a:t>
            </a:r>
          </a:p>
        </p:txBody>
      </p:sp>
      <p:sp>
        <p:nvSpPr>
          <p:cNvPr id="15" name="Shape 2540"/>
          <p:cNvSpPr/>
          <p:nvPr/>
        </p:nvSpPr>
        <p:spPr>
          <a:xfrm>
            <a:off x="368528" y="107838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64042" y="3446444"/>
            <a:ext cx="8255822" cy="2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Bi aldeen partetik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aktiboa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:  Enpresak eragile pasibo gisa duen rola gainditzea.</a:t>
            </a:r>
          </a:p>
        </p:txBody>
      </p:sp>
      <p:sp>
        <p:nvSpPr>
          <p:cNvPr id="17" name="Shape 2540"/>
          <p:cNvSpPr/>
          <p:nvPr/>
        </p:nvSpPr>
        <p:spPr>
          <a:xfrm>
            <a:off x="377825" y="1872283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67830" y="2671428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Bi aldeen artean argi finkatutako eta identifikatutako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lehentasunak eta helburuak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dituena, elkarrekin lan egin ahal izateko (helburu sozial inspiratzaileak, etab.).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649456" y="3778857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Enpresetako langileak inplikatzea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: pertsonen sentsibilitatea eta parte-hartzea da batzuetan enpresaren erantzukizun sozialaren estrategia behetik gora eraikitzen duena. </a:t>
            </a:r>
          </a:p>
        </p:txBody>
      </p:sp>
      <p:sp>
        <p:nvSpPr>
          <p:cNvPr id="20" name="Shape 2540"/>
          <p:cNvSpPr/>
          <p:nvPr/>
        </p:nvSpPr>
        <p:spPr>
          <a:xfrm>
            <a:off x="380047" y="234902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49456" y="1297014"/>
            <a:ext cx="7124504" cy="2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u-ES" sz="1100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Helburu komunak lehenesteko eta inpaktu handiagoa sortzeko aukera ematen du.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649456" y="1882026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Lankidetza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anitza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(egoeraren arabera hainbat forma hartzen dituena) eta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egonkorra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(denboran zehar mantentzen dena, ez puntuala).</a:t>
            </a:r>
          </a:p>
        </p:txBody>
      </p:sp>
      <p:sp>
        <p:nvSpPr>
          <p:cNvPr id="25" name="Shape 2540"/>
          <p:cNvSpPr/>
          <p:nvPr/>
        </p:nvSpPr>
        <p:spPr>
          <a:xfrm>
            <a:off x="377825" y="3093275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49456" y="1534750"/>
            <a:ext cx="8016694" cy="2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u-ES" sz="1100">
                <a:solidFill>
                  <a:srgbClr val="122731"/>
                </a:solidFill>
                <a:latin typeface="Montserrat" charset="0"/>
              </a:rPr>
              <a:t>Konfiantzan eta gardentasunean oinarritzen da (ikuspegiak partekatzea, jarduera, informazioa...).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1BF6D91B-E8D7-4BCE-9C15-5BF1F1C9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56" y="3169374"/>
            <a:ext cx="8255822" cy="2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Ekintza ukigarriek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gidatzen dutena, desafio edo erronka handiek beharrean.</a:t>
            </a:r>
          </a:p>
        </p:txBody>
      </p:sp>
      <p:sp>
        <p:nvSpPr>
          <p:cNvPr id="23" name="Shape 2540">
            <a:extLst>
              <a:ext uri="{FF2B5EF4-FFF2-40B4-BE49-F238E27FC236}">
                <a16:creationId xmlns:a16="http://schemas.microsoft.com/office/drawing/2014/main" id="{5E92B9A8-0EAC-482C-ADC1-E1CA34893560}"/>
              </a:ext>
            </a:extLst>
          </p:cNvPr>
          <p:cNvSpPr/>
          <p:nvPr/>
        </p:nvSpPr>
        <p:spPr>
          <a:xfrm>
            <a:off x="377825" y="270681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4288292-748B-4503-9A09-B3BE8B707DFF}"/>
              </a:ext>
            </a:extLst>
          </p:cNvPr>
          <p:cNvSpPr txBox="1"/>
          <p:nvPr/>
        </p:nvSpPr>
        <p:spPr>
          <a:xfrm>
            <a:off x="578078" y="4274697"/>
            <a:ext cx="8341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u-ES" sz="1200" b="1">
                <a:solidFill>
                  <a:srgbClr val="122731"/>
                </a:solidFill>
                <a:latin typeface="Montserrat" charset="0"/>
                <a:ea typeface="ＭＳ Ｐゴシック" charset="0"/>
              </a:rPr>
              <a:t>Erreferentziazko pertsonak izatea</a:t>
            </a:r>
            <a:r>
              <a:rPr lang="eu-ES" sz="1200">
                <a:solidFill>
                  <a:srgbClr val="122731"/>
                </a:solidFill>
                <a:latin typeface="Montserrat" charset="0"/>
                <a:ea typeface="ＭＳ Ｐゴシック" charset="0"/>
              </a:rPr>
              <a:t> bai enpresetan, bai hirugarren sektore sozialeko erakundeetan, ekintza bateratuak gidatzeko edo zuzentzeko.</a:t>
            </a:r>
          </a:p>
        </p:txBody>
      </p:sp>
      <p:sp>
        <p:nvSpPr>
          <p:cNvPr id="28" name="Shape 2540">
            <a:extLst>
              <a:ext uri="{FF2B5EF4-FFF2-40B4-BE49-F238E27FC236}">
                <a16:creationId xmlns:a16="http://schemas.microsoft.com/office/drawing/2014/main" id="{BF9A141F-036D-4640-96DD-D5043E274F56}"/>
              </a:ext>
            </a:extLst>
          </p:cNvPr>
          <p:cNvSpPr/>
          <p:nvPr/>
        </p:nvSpPr>
        <p:spPr>
          <a:xfrm>
            <a:off x="388113" y="3814549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6827EA28-2664-45C1-99FF-ED5DC951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56" y="2352305"/>
            <a:ext cx="8255822" cy="2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Enpresen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estrategian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txertatua eta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balioekin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bat egiten duena.</a:t>
            </a:r>
          </a:p>
        </p:txBody>
      </p:sp>
      <p:sp>
        <p:nvSpPr>
          <p:cNvPr id="30" name="Shape 2540">
            <a:extLst>
              <a:ext uri="{FF2B5EF4-FFF2-40B4-BE49-F238E27FC236}">
                <a16:creationId xmlns:a16="http://schemas.microsoft.com/office/drawing/2014/main" id="{63D5E1B1-9AD7-4FB3-A449-584CF3C6977D}"/>
              </a:ext>
            </a:extLst>
          </p:cNvPr>
          <p:cNvSpPr/>
          <p:nvPr/>
        </p:nvSpPr>
        <p:spPr>
          <a:xfrm>
            <a:off x="376871" y="4319236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79663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-19076"/>
            <a:ext cx="9144000" cy="311618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defRPr>
            </a:lvl1pPr>
            <a:lvl2pPr marL="742950" indent="-285750">
              <a:defRPr sz="2400"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rebuchet MS" charset="0"/>
                <a:ea typeface="ＭＳ Ｐゴシック" charset="0"/>
              </a:defRPr>
            </a:lvl9pPr>
          </a:lstStyle>
          <a:p>
            <a:r>
              <a:rPr lang="eu-ES"/>
              <a:t>ENPRESEN ETA HIRUGARREN SEKTORE SOZIALAREN ARTEKO LANKIDETZAKO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67830" y="565401"/>
            <a:ext cx="5439297" cy="28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u-ES" sz="1600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LANKIDETZA SUSTATZEKO IRIZPIDEAK</a:t>
            </a:r>
          </a:p>
        </p:txBody>
      </p:sp>
      <p:sp>
        <p:nvSpPr>
          <p:cNvPr id="13" name="Shape 2540"/>
          <p:cNvSpPr/>
          <p:nvPr/>
        </p:nvSpPr>
        <p:spPr>
          <a:xfrm>
            <a:off x="392514" y="337281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49456" y="1034295"/>
            <a:ext cx="8166406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Erreferentzia gisa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eremu partekatuak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hartu behar dira, Agenda 2030 esaterako, hizkera bera izateko.</a:t>
            </a:r>
          </a:p>
        </p:txBody>
      </p:sp>
      <p:sp>
        <p:nvSpPr>
          <p:cNvPr id="15" name="Shape 2540"/>
          <p:cNvSpPr/>
          <p:nvPr/>
        </p:nvSpPr>
        <p:spPr>
          <a:xfrm>
            <a:off x="368528" y="107838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67830" y="3268332"/>
            <a:ext cx="8255822" cy="6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Ekimenen mapatzea egitea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: HSSak hautemandako behar sozialetan parte hartzea, loturak ezartzeko aukerak identifikatzeko erantzunak eskaintzeko baldintzetan dauden enpresekin.</a:t>
            </a:r>
          </a:p>
        </p:txBody>
      </p:sp>
      <p:sp>
        <p:nvSpPr>
          <p:cNvPr id="17" name="Shape 2540"/>
          <p:cNvSpPr/>
          <p:nvPr/>
        </p:nvSpPr>
        <p:spPr>
          <a:xfrm>
            <a:off x="377825" y="157562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67830" y="2259782"/>
            <a:ext cx="8255822" cy="4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Bi sektoreetako eragileen artean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topaketak eta bisitak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sustatzea, elkar ezagutzea eta aitortzea sustatzeko.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604748" y="3907989"/>
            <a:ext cx="8255822" cy="58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  <a:cs typeface="+mn-cs"/>
              </a:rPr>
              <a:t>Enpresen eta hirugarren sektore sozialaren arteko lankidetza-dimentsioa txertatzea </a:t>
            </a:r>
            <a:r>
              <a:rPr lang="eu-ES" sz="1200" b="1">
                <a:solidFill>
                  <a:srgbClr val="122731"/>
                </a:solidFill>
                <a:latin typeface="Montserrat" charset="0"/>
                <a:cs typeface="+mn-cs"/>
              </a:rPr>
              <a:t>arlo akademikoan</a:t>
            </a:r>
            <a:r>
              <a:rPr lang="eu-ES" sz="1200">
                <a:solidFill>
                  <a:srgbClr val="122731"/>
                </a:solidFill>
                <a:latin typeface="Montserrat" charset="0"/>
                <a:cs typeface="+mn-cs"/>
              </a:rPr>
              <a:t> eta hezitzailean: enpresa-EHSS lankidetzaren gaineko diskurtsoen, kontzeptuen eta gogoetaren prestakuntza-programa gehitzea. </a:t>
            </a:r>
          </a:p>
        </p:txBody>
      </p:sp>
      <p:sp>
        <p:nvSpPr>
          <p:cNvPr id="20" name="Shape 2540"/>
          <p:cNvSpPr/>
          <p:nvPr/>
        </p:nvSpPr>
        <p:spPr>
          <a:xfrm>
            <a:off x="380047" y="2187811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649456" y="1532257"/>
            <a:ext cx="8255822" cy="58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Lankidetza estimulatzen duen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estrategia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 izatea, eta hainbat sentsibilitatetara eta enpresen gaitasunetara egokituz, ibilbide baliotsuak indartzen dituzten ekintzak eta lankidetzarako aukera berriak bilatzen dituzten ekintzak barne, kolorea ematearen abantailei eta balizko ekarpenei garrantzia emanez.</a:t>
            </a:r>
          </a:p>
        </p:txBody>
      </p:sp>
      <p:sp>
        <p:nvSpPr>
          <p:cNvPr id="25" name="Shape 2540"/>
          <p:cNvSpPr/>
          <p:nvPr/>
        </p:nvSpPr>
        <p:spPr>
          <a:xfrm>
            <a:off x="370117" y="2800002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348D48EC-D1F9-4CA8-A376-CED73317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30" y="2756394"/>
            <a:ext cx="8255822" cy="4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u-ES" sz="1200">
                <a:solidFill>
                  <a:srgbClr val="122731"/>
                </a:solidFill>
                <a:latin typeface="Montserrat" charset="0"/>
              </a:rPr>
              <a:t>Lankidetza </a:t>
            </a: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ahalbidetzea</a:t>
            </a:r>
            <a:r>
              <a:rPr lang="eu-ES" sz="1200">
                <a:solidFill>
                  <a:srgbClr val="122731"/>
                </a:solidFill>
                <a:latin typeface="Montserrat" charset="0"/>
              </a:rPr>
              <a:t>, besteak beste, metodologia eta adierazle sistema errazak eta eragile bakoitzari egokitutakoak eginez eta zabalduz.</a:t>
            </a:r>
          </a:p>
        </p:txBody>
      </p:sp>
      <p:sp>
        <p:nvSpPr>
          <p:cNvPr id="22" name="Shape 2540">
            <a:extLst>
              <a:ext uri="{FF2B5EF4-FFF2-40B4-BE49-F238E27FC236}">
                <a16:creationId xmlns:a16="http://schemas.microsoft.com/office/drawing/2014/main" id="{02AD10B4-EFBC-4351-BA9D-DBDE3EE4B3CE}"/>
              </a:ext>
            </a:extLst>
          </p:cNvPr>
          <p:cNvSpPr/>
          <p:nvPr/>
        </p:nvSpPr>
        <p:spPr>
          <a:xfrm>
            <a:off x="368528" y="3919609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B0001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 dirty="0">
              <a:ln>
                <a:solidFill>
                  <a:srgbClr val="B00013"/>
                </a:solidFill>
              </a:ln>
              <a:solidFill>
                <a:srgbClr val="B0001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7085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"/>
          <p:cNvSpPr/>
          <p:nvPr/>
        </p:nvSpPr>
        <p:spPr>
          <a:xfrm>
            <a:off x="2717800" y="719138"/>
            <a:ext cx="3708400" cy="3705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6" name="Oval 7"/>
          <p:cNvSpPr/>
          <p:nvPr/>
        </p:nvSpPr>
        <p:spPr>
          <a:xfrm>
            <a:off x="2633663" y="635000"/>
            <a:ext cx="3876675" cy="38735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85925"/>
            <a:ext cx="2971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01704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001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2052638" cy="5143500"/>
          </a:xfrm>
          <a:prstGeom prst="rect">
            <a:avLst/>
          </a:prstGeom>
          <a:solidFill>
            <a:srgbClr val="12273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9" name="Imagen 8" descr="LineasBlancas_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/>
          <a:stretch>
            <a:fillRect/>
          </a:stretch>
        </p:blipFill>
        <p:spPr bwMode="auto">
          <a:xfrm flipH="1">
            <a:off x="2051050" y="0"/>
            <a:ext cx="7092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/>
          <p:nvPr/>
        </p:nvSpPr>
        <p:spPr>
          <a:xfrm>
            <a:off x="2676337" y="0"/>
            <a:ext cx="5993275" cy="45561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sz="1200" dirty="0">
              <a:latin typeface="Montserrat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773458" y="451435"/>
            <a:ext cx="5806777" cy="33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rgbClr val="B00013"/>
                </a:solidFill>
                <a:latin typeface="Montserrat" charset="0"/>
                <a:ea typeface="Montserrat"/>
                <a:cs typeface="Montserrat" charset="0"/>
              </a:rPr>
              <a:t>EDUKIAK</a:t>
            </a:r>
          </a:p>
          <a:p>
            <a:pPr algn="ctr">
              <a:defRPr/>
            </a:pPr>
            <a:endParaRPr lang="en-US" b="1" dirty="0">
              <a:solidFill>
                <a:srgbClr val="B00013"/>
              </a:solidFill>
              <a:latin typeface="Montserrat" charset="0"/>
              <a:ea typeface="Montserrat"/>
              <a:cs typeface="Montserrat" charset="0"/>
            </a:endParaRPr>
          </a:p>
          <a:p>
            <a:pPr marL="742950" indent="-742950">
              <a:buFont typeface="+mj-lt"/>
              <a:buAutoNum type="romanUcPeriod"/>
              <a:defRPr/>
            </a:pPr>
            <a:r>
              <a:rPr lang="eu-ES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Identifikatutako enpresen sustapen-ekintzaren emaitzak</a:t>
            </a:r>
          </a:p>
          <a:p>
            <a:pPr>
              <a:defRPr/>
            </a:pPr>
            <a:endParaRPr lang="en-US" b="1" dirty="0">
              <a:solidFill>
                <a:srgbClr val="122731"/>
              </a:solidFill>
              <a:latin typeface="Montserrat" charset="0"/>
              <a:ea typeface="Montserrat"/>
              <a:cs typeface="Montserrat" charset="0"/>
            </a:endParaRPr>
          </a:p>
          <a:p>
            <a:pPr marL="742950" indent="-742950">
              <a:buFont typeface="+mj-lt"/>
              <a:buAutoNum type="romanUcPeriod" startAt="2"/>
              <a:defRPr/>
            </a:pPr>
            <a:r>
              <a:rPr lang="eu-ES" b="1">
                <a:solidFill>
                  <a:srgbClr val="122731"/>
                </a:solidFill>
                <a:latin typeface="Montserrat" charset="0"/>
                <a:ea typeface="Montserrat"/>
                <a:cs typeface="Montserrat" charset="0"/>
              </a:rPr>
              <a:t>Enpresen eta EHSSen arteko lankidetza: gogoeta kualitatiboa.</a:t>
            </a:r>
          </a:p>
        </p:txBody>
      </p:sp>
      <p:grpSp>
        <p:nvGrpSpPr>
          <p:cNvPr id="15" name="Agrupar 14"/>
          <p:cNvGrpSpPr>
            <a:grpSpLocks/>
          </p:cNvGrpSpPr>
          <p:nvPr/>
        </p:nvGrpSpPr>
        <p:grpSpPr bwMode="auto">
          <a:xfrm>
            <a:off x="279646" y="954088"/>
            <a:ext cx="1491759" cy="3235325"/>
            <a:chOff x="280207" y="825228"/>
            <a:chExt cx="1491716" cy="3235614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95" y="825228"/>
              <a:ext cx="1266740" cy="138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207" y="3400899"/>
              <a:ext cx="1491716" cy="65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65" y="2659747"/>
              <a:ext cx="457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1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JUSTIFIKAZIOA ETA HELBURUA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4100" y="508959"/>
            <a:ext cx="8235799" cy="956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u-ES"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Txosten hau urtero egiteko betebeharra </a:t>
            </a:r>
            <a:r>
              <a:rPr lang="eu-ES" sz="1200" b="1">
                <a:solidFill>
                  <a:srgbClr val="173440"/>
                </a:solidFill>
                <a:effectLst/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Euskadiko Hirugarren Sektore Sozialaren Legearen 19. artikuluan</a:t>
            </a:r>
            <a:r>
              <a:rPr lang="eu-ES"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ezarrita dago, eta honakoa dio: “txosten hori publikoa izango da, eta sektore publikoak eta pribatuak bultzatutako sustapen-neurrien gaineko informazio eguneratua eta sistematizatua jasoko du” (bigarren atala).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9E1D87-C8CB-4BB5-B738-956C2A408A16}"/>
              </a:ext>
            </a:extLst>
          </p:cNvPr>
          <p:cNvSpPr txBox="1"/>
          <p:nvPr/>
        </p:nvSpPr>
        <p:spPr>
          <a:xfrm>
            <a:off x="454099" y="1514212"/>
            <a:ext cx="8235799" cy="31958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1200"/>
              </a:spcAft>
              <a:defRPr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u-ES" dirty="0" err="1"/>
              <a:t>EHSSLak</a:t>
            </a:r>
            <a:r>
              <a:rPr lang="eu-ES" dirty="0"/>
              <a:t> </a:t>
            </a:r>
            <a:r>
              <a:rPr lang="eu-ES" b="1" dirty="0"/>
              <a:t>enpresa-sektorearen eta </a:t>
            </a:r>
            <a:r>
              <a:rPr lang="eu-ES" b="1">
                <a:solidFill>
                  <a:schemeClr val="tx1"/>
                </a:solidFill>
              </a:rPr>
              <a:t>EHSSren</a:t>
            </a:r>
            <a:r>
              <a:rPr lang="eu-ES" b="1" dirty="0">
                <a:solidFill>
                  <a:schemeClr val="tx1"/>
                </a:solidFill>
              </a:rPr>
              <a:t> arteko lankidetzaren</a:t>
            </a:r>
            <a:r>
              <a:rPr lang="eu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garrantzia nabarmentzen du eta 24. artikuluak Euskadiko administrazio publikoek esku-hartze sozialaren arloan </a:t>
            </a:r>
            <a:r>
              <a:rPr lang="eu-ES" dirty="0"/>
              <a:t>enpresa-sektorea eta Hirugarren Sektore Soziala lankidetzan aritzeko egiten duten sustapen-ekintza bideratzen du. </a:t>
            </a:r>
          </a:p>
          <a:p>
            <a:r>
              <a:rPr lang="eu-ES" dirty="0"/>
              <a:t>Era berean, Euskadiko Hirugarren Sektore Soziala Sustatzeko Estrategiak, Legean ezarritakoa jasoz, </a:t>
            </a:r>
            <a:r>
              <a:rPr lang="eu-ES" dirty="0" err="1"/>
              <a:t>EHSSk</a:t>
            </a:r>
            <a:r>
              <a:rPr lang="eu-ES" dirty="0"/>
              <a:t> eta euskal enpresek partekatutako marko bat sortzeko bidean aurrera egitea du helburu, eta hori, batez ere, </a:t>
            </a:r>
            <a:r>
              <a:rPr lang="eu-ES" b="1" dirty="0"/>
              <a:t>20. jarduketan</a:t>
            </a:r>
            <a:r>
              <a:rPr lang="eu-ES" dirty="0"/>
              <a:t> dago bilduta. Jarduketaren helburua euskal enpresa-sektorearen eta </a:t>
            </a:r>
            <a:r>
              <a:rPr lang="eu-ES" dirty="0" err="1"/>
              <a:t>EHSSren</a:t>
            </a:r>
            <a:r>
              <a:rPr lang="eu-ES" dirty="0"/>
              <a:t> arteko lankidetza-programa pilotu bat sortzea da.</a:t>
            </a:r>
          </a:p>
          <a:p>
            <a:r>
              <a:rPr lang="eu-ES" b="1" dirty="0"/>
              <a:t>Enpresa-sektorearen eta </a:t>
            </a:r>
            <a:r>
              <a:rPr lang="eu-ES" b="1" dirty="0" err="1"/>
              <a:t>EHSSren</a:t>
            </a:r>
            <a:r>
              <a:rPr lang="eu-ES" b="1" dirty="0"/>
              <a:t> arteko erlazioa eta lankidetza</a:t>
            </a:r>
            <a:r>
              <a:rPr lang="eu-ES" dirty="0"/>
              <a:t> izan da, besteak beste, azterketa xeheagoa egiteko lehen txostenean aipatzen zen gauza esanguratsuetako bat.</a:t>
            </a:r>
          </a:p>
          <a:p>
            <a:r>
              <a:rPr lang="eu-ES" dirty="0"/>
              <a:t>Sustapen-neurrien bigarren txostenaren (2021) helburua </a:t>
            </a:r>
            <a:r>
              <a:rPr lang="eu-ES" b="1" dirty="0"/>
              <a:t>enpresa-sektoreak</a:t>
            </a:r>
            <a:r>
              <a:rPr lang="eu-ES" dirty="0"/>
              <a:t> bultzatutako sustapen-ekintzara lehen hurbilpen espezifikoa egitea da, sakonago ezagutzeko </a:t>
            </a:r>
            <a:r>
              <a:rPr lang="eu-ES" b="1" dirty="0" err="1"/>
              <a:t>EHSSko</a:t>
            </a:r>
            <a:r>
              <a:rPr lang="eu-ES" b="1" dirty="0"/>
              <a:t> erakundeak eta sareak indartzeko egiten duten lan espezifikoa</a:t>
            </a:r>
            <a:r>
              <a:rPr lang="eu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884889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METODOLOGIA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4100" y="508959"/>
            <a:ext cx="8235799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NEURRIAK ETA ERAGILEAK IDENTIFIKATZEKO METODOLOGIA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9E1D87-C8CB-4BB5-B738-956C2A408A16}"/>
              </a:ext>
            </a:extLst>
          </p:cNvPr>
          <p:cNvSpPr txBox="1"/>
          <p:nvPr/>
        </p:nvSpPr>
        <p:spPr>
          <a:xfrm>
            <a:off x="454099" y="805515"/>
            <a:ext cx="8235799" cy="19339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1200"/>
              </a:spcAft>
              <a:defRPr sz="1200">
                <a:solidFill>
                  <a:srgbClr val="173440"/>
                </a:solidFill>
                <a:effectLst/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u-ES"/>
              <a:t>Identifikatzeko bi metodo:</a:t>
            </a:r>
          </a:p>
          <a:p>
            <a:pPr marL="228600" indent="-228600">
              <a:buAutoNum type="arabicParenR"/>
            </a:pPr>
            <a:r>
              <a:rPr lang="eu-ES"/>
              <a:t>EAEko enpresa-erakunde nagusiekin lankidetzan, enpresa-eragileei zuzendutako </a:t>
            </a:r>
            <a:r>
              <a:rPr lang="eu-ES" b="1"/>
              <a:t>galdetegia</a:t>
            </a:r>
            <a:r>
              <a:rPr lang="eu-ES"/>
              <a:t>: Confebask eta osatzen duten lurralde-erakundeak (SEA, CEBEK eta Adegi), Konfekoop eta ASLE. Enpresek hasitako </a:t>
            </a:r>
            <a:r>
              <a:rPr lang="eu-ES" b="1"/>
              <a:t>128 galdetegi</a:t>
            </a:r>
            <a:r>
              <a:rPr lang="eu-ES"/>
              <a:t>.</a:t>
            </a:r>
          </a:p>
          <a:p>
            <a:pPr marL="228600" indent="-228600">
              <a:buAutoNum type="arabicParenR"/>
            </a:pPr>
            <a:r>
              <a:rPr lang="eu-ES"/>
              <a:t>Hiru Lurralde Historikoetako eta hainbat jarduera, arlo eta tamainatako enpresa-eragileen eta erakundeen ausazko laginaren </a:t>
            </a:r>
            <a:r>
              <a:rPr lang="eu-ES" b="1"/>
              <a:t>web bidezko arakatzea</a:t>
            </a:r>
            <a:r>
              <a:rPr lang="eu-ES"/>
              <a:t>. Arakatze horren bidez </a:t>
            </a:r>
            <a:r>
              <a:rPr lang="eu-ES" b="1"/>
              <a:t>473 enpresa</a:t>
            </a:r>
            <a:r>
              <a:rPr lang="eu-ES"/>
              <a:t> identifikatu ziren.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8DCA3B-3B12-44E9-9721-B91542D67251}"/>
              </a:ext>
            </a:extLst>
          </p:cNvPr>
          <p:cNvSpPr txBox="1"/>
          <p:nvPr/>
        </p:nvSpPr>
        <p:spPr>
          <a:xfrm>
            <a:off x="454100" y="3156123"/>
            <a:ext cx="62266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u-ES" sz="1200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Bi lan-prozesutan bi teknika: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8531A4-B081-4700-A575-5D9D1CCA1CF5}"/>
              </a:ext>
            </a:extLst>
          </p:cNvPr>
          <p:cNvSpPr txBox="1"/>
          <p:nvPr/>
        </p:nvSpPr>
        <p:spPr>
          <a:xfrm>
            <a:off x="454098" y="3439156"/>
            <a:ext cx="8392356" cy="186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eu-ES" sz="1200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Galdetegia egin aurretik enpresa-erakundeei (Confebask, CEBEK, ADEGI, ASLE eta Konfekoop) eta EHSSeko ordezkariei (Sareen sarea) </a:t>
            </a:r>
            <a:r>
              <a:rPr lang="eu-ES" sz="1200" b="1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sei elkarrizketa</a:t>
            </a:r>
            <a:r>
              <a:rPr lang="eu-ES" sz="1200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egin zizkieten. Helburua: enpresa-sektoreak bultzatutako sustapen-ekintzara eta EHSSrekin duen ezagutzara eta lankidetzara lehen hurbilketa bat egitea.</a:t>
            </a:r>
          </a:p>
          <a:p>
            <a:pPr marL="228600" indent="-2286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u-ES" sz="1200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Txostenaren zati deskribatzailea amaitutakoan,  erakunde, antolakunde eta instituzioetako 20 pertsonak parte hartu zuten </a:t>
            </a:r>
            <a:r>
              <a:rPr lang="eu-ES" sz="1200" b="1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online seminarioa</a:t>
            </a:r>
            <a:r>
              <a:rPr lang="eu-ES" sz="1200">
                <a:solidFill>
                  <a:srgbClr val="173440"/>
                </a:solidFill>
                <a:latin typeface="Montserrat" panose="00000500000000000000" pitchFamily="2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Helburua: enpresak-EHSS lankidetza sustatzeko eta indartzeko gakoak identifikatzea.</a:t>
            </a:r>
          </a:p>
          <a:p>
            <a:pPr marL="228600" indent="-228600" algn="just">
              <a:buAutoNum type="arabicParenR"/>
            </a:pPr>
            <a:endParaRPr lang="es-ES" sz="1200" dirty="0">
              <a:solidFill>
                <a:srgbClr val="173440"/>
              </a:solidFill>
              <a:latin typeface="Montserrat" panose="00000500000000000000" pitchFamily="2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37B6CC8-7078-4FD7-82E4-5F004A491EB7}"/>
              </a:ext>
            </a:extLst>
          </p:cNvPr>
          <p:cNvSpPr/>
          <p:nvPr/>
        </p:nvSpPr>
        <p:spPr>
          <a:xfrm>
            <a:off x="261582" y="2859567"/>
            <a:ext cx="10981065" cy="29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600"/>
              </a:spcAft>
            </a:pPr>
            <a:r>
              <a:rPr lang="eu-ES" sz="1200" b="1">
                <a:solidFill>
                  <a:srgbClr val="122731"/>
                </a:solidFill>
                <a:latin typeface="Montserrat" charset="0"/>
              </a:rPr>
              <a:t>ENPRESEN ETA EHSS-REN ARTEKO LANKIDETZARI BURUZKO AZTERKETA EGITEKO METODOLOGIA</a:t>
            </a:r>
          </a:p>
        </p:txBody>
      </p:sp>
    </p:spTree>
    <p:extLst>
      <p:ext uri="{BB962C8B-B14F-4D97-AF65-F5344CB8AC3E}">
        <p14:creationId xmlns:p14="http://schemas.microsoft.com/office/powerpoint/2010/main" val="31348854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 descr="130806522_xl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duotone>
              <a:prstClr val="black"/>
              <a:srgbClr val="B0001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8"/>
          <a:stretch/>
        </p:blipFill>
        <p:spPr/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7498" y="1619242"/>
            <a:ext cx="3406775" cy="18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rgbClr val="B00013"/>
                </a:solidFill>
                <a:latin typeface="Montserrat" charset="0"/>
              </a:rPr>
              <a:t>Enpresa-sektoreak bultzatutako sustapen-ekintza</a:t>
            </a:r>
          </a:p>
          <a:p>
            <a:pPr algn="ctr">
              <a:defRPr/>
            </a:pPr>
            <a:endParaRPr lang="en-US" b="1" dirty="0">
              <a:solidFill>
                <a:srgbClr val="B00013"/>
              </a:solidFill>
              <a:latin typeface="Montserrat" charset="0"/>
              <a:ea typeface="Montserrat"/>
              <a:cs typeface="Montserrat" charset="0"/>
            </a:endParaRP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8478029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ENPRESA SEKTOREKO ERAGILE SUSTATZAILEAK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A3EEA5A8-8AC8-49E4-8FD4-183026D027A0}"/>
              </a:ext>
            </a:extLst>
          </p:cNvPr>
          <p:cNvSpPr/>
          <p:nvPr/>
        </p:nvSpPr>
        <p:spPr>
          <a:xfrm>
            <a:off x="7164613" y="778505"/>
            <a:ext cx="1752374" cy="1699679"/>
          </a:xfrm>
          <a:prstGeom prst="ellipse">
            <a:avLst/>
          </a:prstGeom>
          <a:solidFill>
            <a:schemeClr val="bg1"/>
          </a:solidFill>
          <a:ln>
            <a:solidFill>
              <a:srgbClr val="B00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r>
              <a:rPr lang="eu-ES" sz="1200" b="1">
                <a:solidFill>
                  <a:srgbClr val="B00013"/>
                </a:solidFill>
                <a:latin typeface="Montserrat"/>
              </a:rPr>
              <a:t>601 enpresa-eragile sustatzaile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77E893-51FB-4ED1-B72B-B31A9557FF7B}"/>
              </a:ext>
            </a:extLst>
          </p:cNvPr>
          <p:cNvSpPr/>
          <p:nvPr/>
        </p:nvSpPr>
        <p:spPr>
          <a:xfrm>
            <a:off x="227013" y="789578"/>
            <a:ext cx="6751303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Guztira, sustapen-neurriak sustatzen dituzten Euskadiko (egoitza soziala Euskadin dutenak) edo gure autonomia erkidegoan establezimenduak dituzten </a:t>
            </a:r>
            <a:r>
              <a:rPr lang="eu-ES" sz="1200" b="1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601 enpresa</a:t>
            </a:r>
            <a:r>
              <a:rPr lang="eu-ES" sz="1200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, enpresa-fundazio eta enpresa-erakunde identifikatu dira.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601 enpresaren laginak </a:t>
            </a:r>
            <a:r>
              <a:rPr lang="eu-ES" sz="1200" b="1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% 95eko konfiantza maila du</a:t>
            </a:r>
            <a:r>
              <a:rPr lang="eu-ES" sz="1200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eta aukera ematen du enpresen datu erlatiboetan +/-  % 3,99ko errore-marjina izateko.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u-ES" sz="1200" b="1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Askotariko eragileak</a:t>
            </a:r>
            <a:r>
              <a:rPr lang="eu-ES" sz="1200" dirty="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dira lurraldearen, motaren, tamainaren eta jarduera ekonomiko nagusiaren arabera.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es-ES" sz="1200" dirty="0">
              <a:solidFill>
                <a:srgbClr val="122731"/>
              </a:solidFill>
              <a:latin typeface="Montserrat" charset="0"/>
              <a:ea typeface="Montserrat"/>
              <a:cs typeface="Montserrat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u-ES" sz="1200" dirty="0">
                <a:solidFill>
                  <a:schemeClr val="accent1"/>
                </a:solidFill>
                <a:latin typeface="Montserrat" charset="0"/>
                <a:ea typeface="Montserrat"/>
                <a:cs typeface="Montserrat" charset="0"/>
              </a:rPr>
              <a:t>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516212"/>
              </p:ext>
            </p:extLst>
          </p:nvPr>
        </p:nvGraphicFramePr>
        <p:xfrm>
          <a:off x="649469" y="3172810"/>
          <a:ext cx="3382645" cy="125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938393"/>
              </p:ext>
            </p:extLst>
          </p:nvPr>
        </p:nvGraphicFramePr>
        <p:xfrm>
          <a:off x="5000559" y="3197675"/>
          <a:ext cx="3355340" cy="102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065796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IDENTIFIKATUTAKO NEURRIAK KATEGORIEN ARABERA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A3EEA5A8-8AC8-49E4-8FD4-183026D027A0}"/>
              </a:ext>
            </a:extLst>
          </p:cNvPr>
          <p:cNvSpPr/>
          <p:nvPr/>
        </p:nvSpPr>
        <p:spPr>
          <a:xfrm>
            <a:off x="7348763" y="522288"/>
            <a:ext cx="1568224" cy="1508125"/>
          </a:xfrm>
          <a:prstGeom prst="ellipse">
            <a:avLst/>
          </a:prstGeom>
          <a:solidFill>
            <a:schemeClr val="bg1"/>
          </a:solidFill>
          <a:ln>
            <a:solidFill>
              <a:srgbClr val="B00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r>
              <a:rPr lang="eu-ES" sz="1200" b="1">
                <a:solidFill>
                  <a:srgbClr val="B00013"/>
                </a:solidFill>
                <a:latin typeface="Montserrat"/>
              </a:rPr>
              <a:t>913 neurri identifikatu dira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77E893-51FB-4ED1-B72B-B31A9557FF7B}"/>
              </a:ext>
            </a:extLst>
          </p:cNvPr>
          <p:cNvSpPr/>
          <p:nvPr/>
        </p:nvSpPr>
        <p:spPr>
          <a:xfrm>
            <a:off x="227013" y="596723"/>
            <a:ext cx="6751303" cy="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u-ES" sz="1200">
                <a:solidFill>
                  <a:srgbClr val="173440"/>
                </a:solidFill>
                <a:latin typeface="Montserrat" charset="0"/>
              </a:rPr>
              <a:t>Lehen txostenean gertatu zen moduan, enpresaren sustapen-ekintza erakundeen </a:t>
            </a:r>
            <a:r>
              <a:rPr lang="eu-ES" sz="1200" b="1">
                <a:solidFill>
                  <a:srgbClr val="173440"/>
                </a:solidFill>
                <a:latin typeface="Montserrat" charset="0"/>
              </a:rPr>
              <a:t>finantzaketa-jardueran</a:t>
            </a:r>
            <a:r>
              <a:rPr lang="eu-ES" sz="1200">
                <a:solidFill>
                  <a:srgbClr val="173440"/>
                </a:solidFill>
                <a:latin typeface="Montserrat" charset="0"/>
              </a:rPr>
              <a:t> eta EHSSeko sareetan kontzentratzen da gehienbat (741), identifikatutako neurrien % 81,34 mota horretakoak baitira.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23DFC39-569E-4FB8-ABD3-F9AA296BA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808566"/>
              </p:ext>
            </p:extLst>
          </p:nvPr>
        </p:nvGraphicFramePr>
        <p:xfrm>
          <a:off x="1" y="1463334"/>
          <a:ext cx="7348762" cy="368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758419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3951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IDENTIFIKATUTAKO NEURRIAK, MOTAREN ARABERA</a:t>
            </a:r>
          </a:p>
        </p:txBody>
      </p:sp>
      <p:sp>
        <p:nvSpPr>
          <p:cNvPr id="12" name="Oval 7"/>
          <p:cNvSpPr>
            <a:spLocks noChangeAspect="1"/>
          </p:cNvSpPr>
          <p:nvPr/>
        </p:nvSpPr>
        <p:spPr>
          <a:xfrm rot="5400000">
            <a:off x="6538119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7050088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016B54D-890B-4962-8A23-6347AA03900D}"/>
              </a:ext>
            </a:extLst>
          </p:cNvPr>
          <p:cNvSpPr/>
          <p:nvPr/>
        </p:nvSpPr>
        <p:spPr>
          <a:xfrm>
            <a:off x="298785" y="412121"/>
            <a:ext cx="8460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Enpresa-sektorean identifikatutako sustapen-ekintzen % 54k (493 neurri) aipatutako baliabide bat edo batzuk mobilizatu dituzte, banaketa honen arabera:</a:t>
            </a:r>
          </a:p>
          <a:p>
            <a:pPr marL="571371" lvl="1" indent="-228600">
              <a:buFont typeface="+mj-lt"/>
              <a:buAutoNum type="arabicPeriod"/>
            </a:pP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Baliabide ekonomikoak</a:t>
            </a:r>
          </a:p>
          <a:p>
            <a:pPr marL="571371" lvl="1" indent="-228600">
              <a:buFont typeface="+mj-lt"/>
              <a:buAutoNum type="arabicPeriod"/>
            </a:pP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Giza baliabideak</a:t>
            </a:r>
          </a:p>
          <a:p>
            <a:pPr marL="571371" lvl="1" indent="-228600">
              <a:buFont typeface="+mj-lt"/>
              <a:buAutoNum type="arabicPeriod"/>
            </a:pP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Baliabide sozialak</a:t>
            </a:r>
            <a:r>
              <a:rPr lang="eu-ES" sz="1200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 (enpresa kanpoko pertsonen/taldeen parte-hartzea)</a:t>
            </a:r>
          </a:p>
          <a:p>
            <a:pPr marL="571371" lvl="1" indent="-228600">
              <a:buFont typeface="+mj-lt"/>
              <a:buAutoNum type="arabicPeriod"/>
            </a:pPr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Zerbitzuak, baliabide teknikoak eta/edo materialak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9B31C22-2894-4BA2-B543-813B91A9D82B}"/>
              </a:ext>
            </a:extLst>
          </p:cNvPr>
          <p:cNvSpPr>
            <a:spLocks noChangeAspect="1"/>
          </p:cNvSpPr>
          <p:nvPr/>
        </p:nvSpPr>
        <p:spPr>
          <a:xfrm rot="5400000">
            <a:off x="6487320" y="182006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4" name="Shape 2688">
            <a:extLst>
              <a:ext uri="{FF2B5EF4-FFF2-40B4-BE49-F238E27FC236}">
                <a16:creationId xmlns:a16="http://schemas.microsoft.com/office/drawing/2014/main" id="{79A9CB05-EF20-4C84-A30C-2F3FE82D2964}"/>
              </a:ext>
            </a:extLst>
          </p:cNvPr>
          <p:cNvSpPr/>
          <p:nvPr/>
        </p:nvSpPr>
        <p:spPr>
          <a:xfrm>
            <a:off x="6999289" y="233680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CF742E4-ADA4-4470-B715-A31FC882E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341446"/>
              </p:ext>
            </p:extLst>
          </p:nvPr>
        </p:nvGraphicFramePr>
        <p:xfrm>
          <a:off x="1856417" y="1528486"/>
          <a:ext cx="5344939" cy="347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C5B0176-177F-466D-BC19-6AB6EB787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894493"/>
              </p:ext>
            </p:extLst>
          </p:nvPr>
        </p:nvGraphicFramePr>
        <p:xfrm>
          <a:off x="6203730" y="3163468"/>
          <a:ext cx="3012371" cy="183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Flecha a la derecha con bandas 3">
            <a:extLst>
              <a:ext uri="{FF2B5EF4-FFF2-40B4-BE49-F238E27FC236}">
                <a16:creationId xmlns:a16="http://schemas.microsoft.com/office/drawing/2014/main" id="{773E8FF0-63FD-4A39-903A-A51A69D07721}"/>
              </a:ext>
            </a:extLst>
          </p:cNvPr>
          <p:cNvSpPr/>
          <p:nvPr/>
        </p:nvSpPr>
        <p:spPr>
          <a:xfrm rot="9327670">
            <a:off x="2831505" y="4056442"/>
            <a:ext cx="563765" cy="247507"/>
          </a:xfrm>
          <a:prstGeom prst="stripedRightArrow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 la derecha con bandas 12">
            <a:extLst>
              <a:ext uri="{FF2B5EF4-FFF2-40B4-BE49-F238E27FC236}">
                <a16:creationId xmlns:a16="http://schemas.microsoft.com/office/drawing/2014/main" id="{F78D696F-7E04-4DCB-A7CA-FE9BECDACC4A}"/>
              </a:ext>
            </a:extLst>
          </p:cNvPr>
          <p:cNvSpPr/>
          <p:nvPr/>
        </p:nvSpPr>
        <p:spPr>
          <a:xfrm rot="20609064">
            <a:off x="5616415" y="4025577"/>
            <a:ext cx="563765" cy="247507"/>
          </a:xfrm>
          <a:prstGeom prst="stripedRightArrow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500996"/>
              </p:ext>
            </p:extLst>
          </p:nvPr>
        </p:nvGraphicFramePr>
        <p:xfrm>
          <a:off x="-72795" y="2270234"/>
          <a:ext cx="3494002" cy="336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2911222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7"/>
          <p:cNvSpPr>
            <a:spLocks noChangeAspect="1"/>
          </p:cNvSpPr>
          <p:nvPr/>
        </p:nvSpPr>
        <p:spPr>
          <a:xfrm rot="5400000">
            <a:off x="5920899" y="1747499"/>
            <a:ext cx="1508125" cy="1509713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4" tIns="17142" rIns="34284" bIns="17142" anchor="ctr"/>
          <a:lstStyle/>
          <a:p>
            <a:pPr algn="ctr">
              <a:defRPr/>
            </a:pPr>
            <a:endParaRPr lang="en-US" dirty="0">
              <a:latin typeface="Montserrat"/>
            </a:endParaRPr>
          </a:p>
        </p:txBody>
      </p:sp>
      <p:sp>
        <p:nvSpPr>
          <p:cNvPr id="17" name="Shape 2688"/>
          <p:cNvSpPr/>
          <p:nvPr/>
        </p:nvSpPr>
        <p:spPr>
          <a:xfrm>
            <a:off x="6432868" y="2264230"/>
            <a:ext cx="487362" cy="48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defTabSz="17136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ontserrat"/>
              <a:ea typeface="Montserrat"/>
              <a:cs typeface="Montserrat"/>
              <a:sym typeface="Gill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63576" y="642687"/>
            <a:ext cx="4396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BALIABIDE EKONOMIKOAK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63576" y="3087116"/>
            <a:ext cx="4396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GIZA BALIABIDEAK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27051" y="4251068"/>
            <a:ext cx="4396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BALIABIDE SOZIALAK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48177" y="1861524"/>
            <a:ext cx="4396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u-ES" sz="1200" b="1">
                <a:solidFill>
                  <a:srgbClr val="173440"/>
                </a:solidFill>
                <a:latin typeface="Montserrat" charset="0"/>
                <a:ea typeface="Montserrat"/>
                <a:cs typeface="Montserrat" charset="0"/>
              </a:rPr>
              <a:t>ZERBITZUAK, BALIABIDE TEKNIKOAK ETA/EDO MATERIALAK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40959B64-8C30-40B6-A2C6-F801BBD0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11618"/>
          </a:xfrm>
          <a:prstGeom prst="rect">
            <a:avLst/>
          </a:prstGeom>
          <a:solidFill>
            <a:srgbClr val="B00013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u-ES" sz="1800" b="1">
                <a:solidFill>
                  <a:schemeClr val="bg1"/>
                </a:solidFill>
                <a:latin typeface="Montserrat" charset="0"/>
                <a:ea typeface="Montserrat"/>
                <a:cs typeface="Montserrat" charset="0"/>
              </a:rPr>
              <a:t>ENPRESA MOTEN ETA TAMAINAREN ARABERA IDENTIFIKATUTAKO NEURRIAK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931614"/>
              </p:ext>
            </p:extLst>
          </p:nvPr>
        </p:nvGraphicFramePr>
        <p:xfrm>
          <a:off x="4479943" y="345814"/>
          <a:ext cx="3714750" cy="114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935031"/>
              </p:ext>
            </p:extLst>
          </p:nvPr>
        </p:nvGraphicFramePr>
        <p:xfrm>
          <a:off x="4429143" y="1636087"/>
          <a:ext cx="3816350" cy="107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9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994473"/>
              </p:ext>
            </p:extLst>
          </p:nvPr>
        </p:nvGraphicFramePr>
        <p:xfrm>
          <a:off x="4409714" y="2855240"/>
          <a:ext cx="3803650" cy="119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9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685713"/>
              </p:ext>
            </p:extLst>
          </p:nvPr>
        </p:nvGraphicFramePr>
        <p:xfrm>
          <a:off x="4390073" y="4033706"/>
          <a:ext cx="3855420" cy="116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945553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30731</TotalTime>
  <Words>1580</Words>
  <Application>Microsoft Office PowerPoint</Application>
  <PresentationFormat>Presentación en pantalla (16:9)</PresentationFormat>
  <Paragraphs>158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Roboto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Lucia Merino</cp:lastModifiedBy>
  <cp:revision>5753</cp:revision>
  <cp:lastPrinted>2022-01-28T06:48:09Z</cp:lastPrinted>
  <dcterms:created xsi:type="dcterms:W3CDTF">2014-11-12T21:47:38Z</dcterms:created>
  <dcterms:modified xsi:type="dcterms:W3CDTF">2023-01-17T15:58:08Z</dcterms:modified>
  <cp:category/>
</cp:coreProperties>
</file>