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sldIdLst>
    <p:sldId id="256" r:id="rId3"/>
    <p:sldId id="287" r:id="rId4"/>
    <p:sldId id="288" r:id="rId5"/>
    <p:sldId id="286" r:id="rId6"/>
    <p:sldId id="289" r:id="rId7"/>
    <p:sldId id="290" r:id="rId8"/>
    <p:sldId id="257" r:id="rId9"/>
    <p:sldId id="258" r:id="rId10"/>
    <p:sldId id="259" r:id="rId11"/>
    <p:sldId id="278" r:id="rId12"/>
    <p:sldId id="260" r:id="rId13"/>
    <p:sldId id="261" r:id="rId14"/>
    <p:sldId id="262" r:id="rId15"/>
    <p:sldId id="263" r:id="rId16"/>
    <p:sldId id="279" r:id="rId17"/>
    <p:sldId id="264" r:id="rId18"/>
    <p:sldId id="265" r:id="rId19"/>
    <p:sldId id="266" r:id="rId20"/>
    <p:sldId id="280" r:id="rId21"/>
    <p:sldId id="267" r:id="rId22"/>
    <p:sldId id="268" r:id="rId23"/>
    <p:sldId id="281" r:id="rId24"/>
    <p:sldId id="269" r:id="rId25"/>
    <p:sldId id="282" r:id="rId26"/>
    <p:sldId id="283" r:id="rId27"/>
    <p:sldId id="270" r:id="rId28"/>
    <p:sldId id="271" r:id="rId29"/>
    <p:sldId id="272" r:id="rId30"/>
    <p:sldId id="273" r:id="rId31"/>
    <p:sldId id="274" r:id="rId32"/>
    <p:sldId id="284" r:id="rId33"/>
    <p:sldId id="275" r:id="rId34"/>
    <p:sldId id="276" r:id="rId35"/>
    <p:sldId id="285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ul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u-ES"/>
              <a:t>Egin klik elementu nagusiaren azpititulu-estiloa editatzeko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56289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u-ES"/>
              <a:t>Irudia gehitzeko, sakatu ikonoa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43043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rudi panoramikoa epigrafearek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u-ES"/>
              <a:t>Irudia gehitzeko, sakatu ikonoa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92472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ulua eta epigraf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284946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ipua epigrafearek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403354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zen-txart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518599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zuta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14719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rudiko zutab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u-ES"/>
              <a:t>Irudia gehitzeko, sakatu ikonoa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u-ES"/>
              <a:t>Irudia gehitzeko, sakatu ikonoa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u-ES"/>
              <a:t>Irudia gehitzeko, sakatu ikonoa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u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195392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317403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937956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u-ES"/>
              <a:t>Egin klik titulu maisuaren estiloa aldatzeko</a:t>
            </a:r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u-ES"/>
              <a:t>Egin klik elementu nagusiaren azpititulu-estiloa editatzeko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84564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875216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/>
              <a:t>Egin klik titulu maisuaren estiloa aldatzeko</a:t>
            </a:r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771950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talaren goibur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u-ES"/>
              <a:t>Egin klik titulu maisuaren estiloa aldatzeko</a:t>
            </a:r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330953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/>
              <a:t>Egin klik titulu maisuaren estiloa aldatzeko</a:t>
            </a:r>
          </a:p>
        </p:txBody>
      </p:sp>
      <p:sp>
        <p:nvSpPr>
          <p:cNvPr id="3" name="Edukiaren leku-mark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25853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u-ES"/>
              <a:t>Egin klik titulu maisuaren estiloa aldatzeko</a:t>
            </a:r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</a:p>
        </p:txBody>
      </p:sp>
      <p:sp>
        <p:nvSpPr>
          <p:cNvPr id="5" name="Testuaren leku-mark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6" name="Edukiaren leku-mark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8" name="Orri-oinaren leku-mark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Diapositibaren zenbakiaren leku-mark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214047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/>
              <a:t>Egin klik titulu maisuaren estiloa aldatzeko</a:t>
            </a:r>
          </a:p>
        </p:txBody>
      </p:sp>
      <p:sp>
        <p:nvSpPr>
          <p:cNvPr id="3" name="Dataren leku-mar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32289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ren leku-mar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180977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u-ES"/>
              <a:t>Egin klik titulu maisuaren estiloa aldatzeko</a:t>
            </a:r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944089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u-ES"/>
              <a:t>Egin klik titulu maisuaren estiloa aldatzeko</a:t>
            </a:r>
          </a:p>
        </p:txBody>
      </p:sp>
      <p:sp>
        <p:nvSpPr>
          <p:cNvPr id="3" name="Irudiaren leku-mar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9825738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/>
              <a:t>Egin klik titulu maisuaren estiloa aldatzeko</a:t>
            </a:r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3661477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 bertikala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u-ES"/>
              <a:t>Egin klik titulu maisuaren estiloa aldatzeko</a:t>
            </a:r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08192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tsonalizatutako disein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/>
              <a:t>Egin klik titulu maisuaren estiloa aldatzeko</a:t>
            </a:r>
          </a:p>
        </p:txBody>
      </p:sp>
      <p:sp>
        <p:nvSpPr>
          <p:cNvPr id="3" name="Dataren leku-mar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61921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talaren goibur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77953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46699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24305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69157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55403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/>
              <a:t>Egin klik diapositiba nagusiaren testu-estiloak aldatzeko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0243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u-ES"/>
              <a:t>Egin klik titulu maisuaren estiloa aldatzeko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D2DB878-F352-4C28-8175-59AD7601147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u-E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24CC047-7592-4B2A-9DDC-647E3081181E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54671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aren leku-mark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u-ES"/>
              <a:t>Egin klik titulu maisuaren estiloa aldatzeko</a:t>
            </a:r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u-ES"/>
              <a:t>Egin klik diapositiba nagusiaren testu-estiloak aldatzeko</a:t>
            </a:r>
          </a:p>
          <a:p>
            <a:pPr lvl="1"/>
            <a:r>
              <a:rPr lang="eu-ES"/>
              <a:t>Bigarren maila</a:t>
            </a:r>
          </a:p>
          <a:p>
            <a:pPr lvl="2"/>
            <a:r>
              <a:rPr lang="eu-ES"/>
              <a:t>Hirugarren maila</a:t>
            </a:r>
          </a:p>
          <a:p>
            <a:pPr lvl="3"/>
            <a:r>
              <a:rPr lang="eu-ES"/>
              <a:t>Laugarren maila</a:t>
            </a:r>
          </a:p>
          <a:p>
            <a:pPr lvl="4"/>
            <a:r>
              <a:rPr lang="eu-ES"/>
              <a:t>Bosgarren maila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31565-ABAD-465E-AC49-D8115B14A383}" type="datetimeFigureOut">
              <a:rPr lang="eu-ES" smtClean="0"/>
              <a:t>22/6/21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4237-69A7-44B8-948B-5D6B01B4235D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90827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u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1233332" y="1041642"/>
            <a:ext cx="8825658" cy="2677648"/>
          </a:xfrm>
        </p:spPr>
        <p:txBody>
          <a:bodyPr/>
          <a:lstStyle/>
          <a:p>
            <a:r>
              <a:rPr lang="es-ES" sz="4000" b="1" dirty="0"/>
              <a:t>CAMBIOS MÁS DESTACADOS DE LA REFORMA DE LA LEY PARA LA IGUALDAD DE MUJERES Y HOMBRES</a:t>
            </a:r>
            <a:endParaRPr lang="eu-ES" sz="4000" b="1" dirty="0"/>
          </a:p>
        </p:txBody>
      </p:sp>
      <p:pic>
        <p:nvPicPr>
          <p:cNvPr id="1028" name="Picture 4" descr="Recursos gráficos - Emakun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771" y="4333244"/>
            <a:ext cx="4107119" cy="208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966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B)	PRINCIPIOS GENERALES DE LA LEY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836022" y="2603500"/>
            <a:ext cx="10620103" cy="3416300"/>
          </a:xfrm>
        </p:spPr>
        <p:txBody>
          <a:bodyPr>
            <a:noAutofit/>
          </a:bodyPr>
          <a:lstStyle/>
          <a:p>
            <a:pPr marL="342000" lvl="1" indent="-342000"/>
            <a:r>
              <a:rPr lang="es-ES" sz="2400" dirty="0"/>
              <a:t>Se plantea una </a:t>
            </a:r>
            <a:r>
              <a:rPr lang="es-ES" sz="2400" b="1" dirty="0"/>
              <a:t>excepción a la aplicación del principio de representación equilibrada</a:t>
            </a:r>
            <a:r>
              <a:rPr lang="es-ES" sz="2400" dirty="0"/>
              <a:t> cuando la representación de personas de una de los sexos en el sector es inferior al 40%. En ese caso, se deberá exigir una representación proporcional salvo que exista:</a:t>
            </a:r>
          </a:p>
          <a:p>
            <a:pPr lvl="2"/>
            <a:r>
              <a:rPr lang="es-ES" sz="2000" dirty="0"/>
              <a:t>Una representación de mujeres superior al 60%, justificada para corregir la desigualdad existente.</a:t>
            </a:r>
            <a:endParaRPr lang="eu-ES" sz="2000" dirty="0"/>
          </a:p>
          <a:p>
            <a:pPr lvl="2"/>
            <a:r>
              <a:rPr lang="es-ES" sz="2000" dirty="0"/>
              <a:t>No haya personas de un sexo determinado con capacitación o habiéndolas no pueden hacerlo.</a:t>
            </a:r>
            <a:endParaRPr lang="eu-ES" sz="2000" dirty="0"/>
          </a:p>
          <a:p>
            <a:pPr lvl="2"/>
            <a:r>
              <a:rPr lang="es-ES" sz="2000" dirty="0"/>
              <a:t>Se realicen designaciones en función del cargo o por varias instituciones</a:t>
            </a:r>
            <a:endParaRPr lang="eu-ES" sz="2000" dirty="0"/>
          </a:p>
          <a:p>
            <a:endParaRPr lang="eu-ES" sz="2000" dirty="0"/>
          </a:p>
        </p:txBody>
      </p:sp>
    </p:spTree>
    <p:extLst>
      <p:ext uri="{BB962C8B-B14F-4D97-AF65-F5344CB8AC3E}">
        <p14:creationId xmlns:p14="http://schemas.microsoft.com/office/powerpoint/2010/main" val="2059959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C) FINANCIACIÓN 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1154954" y="2877820"/>
            <a:ext cx="10080000" cy="3416300"/>
          </a:xfrm>
        </p:spPr>
        <p:txBody>
          <a:bodyPr>
            <a:normAutofit/>
          </a:bodyPr>
          <a:lstStyle/>
          <a:p>
            <a:r>
              <a:rPr lang="es-ES" sz="3200" dirty="0"/>
              <a:t>La Administración Pública de la CAE promoverá que </a:t>
            </a:r>
            <a:r>
              <a:rPr lang="es-ES" sz="3200" b="1" dirty="0"/>
              <a:t>al menos el 1% de sus presupuestos se destine a políticas de igualdad</a:t>
            </a:r>
            <a:r>
              <a:rPr lang="es-ES" sz="3200" dirty="0"/>
              <a:t>. </a:t>
            </a:r>
          </a:p>
          <a:p>
            <a:endParaRPr lang="es-ES" sz="3200" dirty="0"/>
          </a:p>
          <a:p>
            <a:r>
              <a:rPr lang="es-ES" sz="3200" dirty="0"/>
              <a:t>Para </a:t>
            </a:r>
            <a:r>
              <a:rPr lang="es-ES" sz="3200" b="1" dirty="0"/>
              <a:t>2030</a:t>
            </a:r>
            <a:r>
              <a:rPr lang="es-ES" sz="3200" dirty="0"/>
              <a:t> se plantea alcanzar el </a:t>
            </a:r>
            <a:r>
              <a:rPr lang="es-ES" sz="3200" b="1" dirty="0"/>
              <a:t>1,5%. </a:t>
            </a:r>
            <a:endParaRPr lang="eu-ES" sz="2800" b="1" dirty="0"/>
          </a:p>
        </p:txBody>
      </p:sp>
    </p:spTree>
    <p:extLst>
      <p:ext uri="{BB962C8B-B14F-4D97-AF65-F5344CB8AC3E}">
        <p14:creationId xmlns:p14="http://schemas.microsoft.com/office/powerpoint/2010/main" val="1368728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D) ORGANIZACIÓN INSTITUCIONAL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1154953" y="2603500"/>
            <a:ext cx="10080000" cy="3416300"/>
          </a:xfrm>
        </p:spPr>
        <p:txBody>
          <a:bodyPr>
            <a:normAutofit/>
          </a:bodyPr>
          <a:lstStyle/>
          <a:p>
            <a:r>
              <a:rPr lang="es-ES" sz="2800" dirty="0"/>
              <a:t>Los</a:t>
            </a:r>
            <a:r>
              <a:rPr lang="es-ES" sz="2800" b="1" dirty="0"/>
              <a:t> organismos autónomos, entes públicos de derechos privado, consorcios, fundaciones y empresas participadas </a:t>
            </a:r>
            <a:r>
              <a:rPr lang="es-ES" sz="2800" dirty="0"/>
              <a:t>mayoritariamente con capital público y con plantilla de </a:t>
            </a:r>
            <a:r>
              <a:rPr lang="es-ES" sz="2800" b="1" dirty="0"/>
              <a:t>más de 50 personas </a:t>
            </a:r>
            <a:r>
              <a:rPr lang="es-ES" sz="2800" dirty="0"/>
              <a:t>dispondrán de unidades de igualdad o de servicios con personal especializado responsable de las políticas de igualdad en su organización.</a:t>
            </a:r>
            <a:endParaRPr lang="eu-ES" sz="2800" dirty="0"/>
          </a:p>
        </p:txBody>
      </p:sp>
    </p:spTree>
    <p:extLst>
      <p:ext uri="{BB962C8B-B14F-4D97-AF65-F5344CB8AC3E}">
        <p14:creationId xmlns:p14="http://schemas.microsoft.com/office/powerpoint/2010/main" val="2179471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E) PLANIFICACIÓN 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05393" y="2616564"/>
            <a:ext cx="10985863" cy="3416300"/>
          </a:xfrm>
        </p:spPr>
        <p:txBody>
          <a:bodyPr>
            <a:noAutofit/>
          </a:bodyPr>
          <a:lstStyle/>
          <a:p>
            <a:pPr marL="342000" lvl="1" indent="-342000"/>
            <a:r>
              <a:rPr lang="es-ES_tradnl" sz="2400" dirty="0"/>
              <a:t>Se </a:t>
            </a:r>
            <a:r>
              <a:rPr lang="es-ES_tradnl" sz="2400" b="1" dirty="0"/>
              <a:t>elimina el límite temporal de la legislatura previsto para el Plan general </a:t>
            </a:r>
            <a:r>
              <a:rPr lang="es-ES_tradnl" sz="2400" dirty="0"/>
              <a:t>para la igualdad de la CAE, de modo que se puedan aprobar planes con una vigencia temporal superior o inferior.</a:t>
            </a:r>
            <a:endParaRPr lang="eu-ES" sz="2400" dirty="0"/>
          </a:p>
          <a:p>
            <a:pPr marL="342000" lvl="1" indent="-342000"/>
            <a:r>
              <a:rPr lang="es-ES_tradnl" sz="2400" dirty="0"/>
              <a:t>Se </a:t>
            </a:r>
            <a:r>
              <a:rPr lang="es-ES_tradnl" sz="2400" b="1" dirty="0"/>
              <a:t>especifican los contenidos mínimos </a:t>
            </a:r>
            <a:r>
              <a:rPr lang="es-ES_tradnl" sz="2400" dirty="0"/>
              <a:t>que deben de tener los planes para la igualdad.</a:t>
            </a:r>
            <a:endParaRPr lang="eu-ES" sz="2400" dirty="0"/>
          </a:p>
          <a:p>
            <a:pPr marL="342000" lvl="1" indent="-342000"/>
            <a:r>
              <a:rPr lang="es-ES_tradnl" sz="2400" dirty="0"/>
              <a:t>Se señala que </a:t>
            </a:r>
            <a:r>
              <a:rPr lang="es-ES_tradnl" sz="2400" b="1" dirty="0"/>
              <a:t>los objetivos, acciones e indicadores principales </a:t>
            </a:r>
            <a:r>
              <a:rPr lang="es-ES_tradnl" sz="2400" dirty="0"/>
              <a:t>de los planes para la igualdad y sus correspondientes indicadores de evaluación, </a:t>
            </a:r>
            <a:r>
              <a:rPr lang="es-ES_tradnl" sz="2400" b="1" dirty="0"/>
              <a:t>se han de incorporar a los planes de carácter estratégico</a:t>
            </a:r>
            <a:r>
              <a:rPr lang="es-ES_tradnl" sz="2400" dirty="0"/>
              <a:t> de las respectivas administraciones públicas.</a:t>
            </a:r>
            <a:endParaRPr lang="eu-ES" sz="2400" dirty="0"/>
          </a:p>
        </p:txBody>
      </p:sp>
    </p:spTree>
    <p:extLst>
      <p:ext uri="{BB962C8B-B14F-4D97-AF65-F5344CB8AC3E}">
        <p14:creationId xmlns:p14="http://schemas.microsoft.com/office/powerpoint/2010/main" val="1971281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E) PLANIFICACIÓN 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679267" y="2603500"/>
            <a:ext cx="10894423" cy="3416300"/>
          </a:xfrm>
        </p:spPr>
        <p:txBody>
          <a:bodyPr>
            <a:noAutofit/>
          </a:bodyPr>
          <a:lstStyle/>
          <a:p>
            <a:pPr marL="342000" lvl="1" indent="-342000">
              <a:lnSpc>
                <a:spcPct val="90000"/>
              </a:lnSpc>
            </a:pPr>
            <a:r>
              <a:rPr lang="es-ES" sz="2800" dirty="0"/>
              <a:t>Se </a:t>
            </a:r>
            <a:r>
              <a:rPr lang="es-ES" sz="2800" b="1" dirty="0"/>
              <a:t>extiende la obligación de disponer y aplicar planes para la igualdad:</a:t>
            </a:r>
          </a:p>
          <a:p>
            <a:pPr marL="0" lvl="1" indent="0">
              <a:lnSpc>
                <a:spcPct val="90000"/>
              </a:lnSpc>
              <a:buNone/>
            </a:pPr>
            <a:endParaRPr lang="es-ES" sz="2800" dirty="0"/>
          </a:p>
        </p:txBody>
      </p:sp>
      <p:sp>
        <p:nvSpPr>
          <p:cNvPr id="5" name="Rectángulo 4"/>
          <p:cNvSpPr/>
          <p:nvPr/>
        </p:nvSpPr>
        <p:spPr>
          <a:xfrm>
            <a:off x="1154954" y="3719719"/>
            <a:ext cx="101002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lnSpc>
                <a:spcPct val="90000"/>
              </a:lnSpc>
              <a:buNone/>
            </a:pPr>
            <a:r>
              <a:rPr lang="es-ES" sz="2800" dirty="0"/>
              <a:t>Parlamento Vasco, JJGG, </a:t>
            </a:r>
            <a:r>
              <a:rPr lang="es-ES" sz="2800" dirty="0" err="1"/>
              <a:t>Ararteko</a:t>
            </a:r>
            <a:r>
              <a:rPr lang="es-ES" sz="2800" dirty="0"/>
              <a:t>, Tribunal Vasco de Cuentas,  UPV-EHU y consorcios, fundaciones y empresas participadas mayoritariamente con capital de las instituciones públicas vascas con más de 50 personas</a:t>
            </a:r>
            <a:r>
              <a:rPr lang="es-ES" sz="2800" b="1" dirty="0"/>
              <a:t> </a:t>
            </a:r>
            <a:r>
              <a:rPr lang="es-ES" sz="2800" dirty="0"/>
              <a:t>en plantilla.</a:t>
            </a:r>
            <a:endParaRPr lang="eu-ES" sz="2800" dirty="0"/>
          </a:p>
        </p:txBody>
      </p:sp>
    </p:spTree>
    <p:extLst>
      <p:ext uri="{BB962C8B-B14F-4D97-AF65-F5344CB8AC3E}">
        <p14:creationId xmlns:p14="http://schemas.microsoft.com/office/powerpoint/2010/main" val="2504642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E) PLANIFICACIÓN 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18456" y="2721065"/>
            <a:ext cx="10894423" cy="2170206"/>
          </a:xfrm>
        </p:spPr>
        <p:txBody>
          <a:bodyPr>
            <a:noAutofit/>
          </a:bodyPr>
          <a:lstStyle/>
          <a:p>
            <a:pPr marL="342000" lvl="1" indent="-342000">
              <a:lnSpc>
                <a:spcPct val="90000"/>
              </a:lnSpc>
            </a:pPr>
            <a:r>
              <a:rPr lang="es-ES" sz="2800" dirty="0"/>
              <a:t>Se establece el deber de los poderes públicos vascos de </a:t>
            </a:r>
            <a:r>
              <a:rPr lang="es-ES" sz="2800" b="1" dirty="0"/>
              <a:t>incluir en sus planes sectoriales y de carácter estratégico la perspectiva de género </a:t>
            </a:r>
            <a:r>
              <a:rPr lang="es-ES" sz="2800" dirty="0"/>
              <a:t>y medidas para promover la igualdad y eliminar desigualdades entre mujeres y hombres, así como de establecer los correspondientes indicadores de evaluación para conocer el impacto de dichos planes en la situación de mujeres y hombres</a:t>
            </a:r>
            <a:r>
              <a:rPr lang="es-ES" sz="2000" dirty="0"/>
              <a:t>.</a:t>
            </a:r>
            <a:endParaRPr lang="eu-ES" sz="2000" dirty="0"/>
          </a:p>
          <a:p>
            <a:endParaRPr lang="eu-ES" sz="2400" dirty="0"/>
          </a:p>
        </p:txBody>
      </p:sp>
    </p:spTree>
    <p:extLst>
      <p:ext uri="{BB962C8B-B14F-4D97-AF65-F5344CB8AC3E}">
        <p14:creationId xmlns:p14="http://schemas.microsoft.com/office/powerpoint/2010/main" val="1985700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u-ES" dirty="0"/>
              <a:t>F ) </a:t>
            </a:r>
            <a:r>
              <a:rPr lang="es-ES" dirty="0"/>
              <a:t>ESTADÍSTICAS Y ESTUDIOS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39588" y="2603500"/>
            <a:ext cx="10744200" cy="1040653"/>
          </a:xfrm>
        </p:spPr>
        <p:txBody>
          <a:bodyPr>
            <a:normAutofit/>
          </a:bodyPr>
          <a:lstStyle/>
          <a:p>
            <a:r>
              <a:rPr lang="es-ES" sz="2800" dirty="0"/>
              <a:t>Se crea, en el seno de Emakunde, el </a:t>
            </a:r>
            <a:r>
              <a:rPr lang="es-ES" sz="2800" b="1" dirty="0"/>
              <a:t>Observatorio Vasco para la Igualdad de Mujeres y Hombres</a:t>
            </a:r>
            <a:r>
              <a:rPr lang="es-ES" sz="2800" dirty="0"/>
              <a:t>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060824" y="3934687"/>
            <a:ext cx="10328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Instrumento para disponer de una visión global y permanente de la situación y evolución de la igualdad de mujeres y hombres, incluido lo relativo a la violencia machista contra las mujeres, en la Comunidad Autónoma de Euskadi y que permita evaluar el impacto de las actuaciones llevadas por los poderes públicos vascos en dicho ámbito. </a:t>
            </a:r>
            <a:endParaRPr lang="eu-ES" sz="2400" dirty="0"/>
          </a:p>
        </p:txBody>
      </p:sp>
    </p:spTree>
    <p:extLst>
      <p:ext uri="{BB962C8B-B14F-4D97-AF65-F5344CB8AC3E}">
        <p14:creationId xmlns:p14="http://schemas.microsoft.com/office/powerpoint/2010/main" val="4009898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G) CAPACITACIÓN DEL PERSONAL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685800" y="2603500"/>
            <a:ext cx="10986247" cy="3416300"/>
          </a:xfrm>
        </p:spPr>
        <p:txBody>
          <a:bodyPr>
            <a:noAutofit/>
          </a:bodyPr>
          <a:lstStyle/>
          <a:p>
            <a:pPr marL="342000" lvl="1" indent="-342000"/>
            <a:r>
              <a:rPr lang="es-ES" sz="2800" dirty="0"/>
              <a:t>Se establece la </a:t>
            </a:r>
            <a:r>
              <a:rPr lang="es-ES" sz="2800" b="1" dirty="0"/>
              <a:t>formación obligatoria en igualdad </a:t>
            </a:r>
            <a:r>
              <a:rPr lang="es-ES" sz="2800" dirty="0"/>
              <a:t>de mujeres y hombres</a:t>
            </a:r>
            <a:r>
              <a:rPr lang="es-ES" sz="2800" b="1" dirty="0"/>
              <a:t> para todo el personal </a:t>
            </a:r>
            <a:r>
              <a:rPr lang="es-ES" sz="2800" dirty="0"/>
              <a:t>de los poderes públicos vascos.</a:t>
            </a:r>
            <a:endParaRPr lang="eu-ES" sz="2800" dirty="0"/>
          </a:p>
          <a:p>
            <a:pPr marL="342000" lvl="1" indent="-342000"/>
            <a:r>
              <a:rPr lang="es-ES" sz="2800" dirty="0"/>
              <a:t>Se impone la obligación a los poderes públicos vascos de </a:t>
            </a:r>
            <a:r>
              <a:rPr lang="es-ES" sz="2800" b="1" dirty="0"/>
              <a:t>integrar la perspectiva de género en la formación que no sea específica </a:t>
            </a:r>
            <a:r>
              <a:rPr lang="es-ES" sz="2800" dirty="0"/>
              <a:t>sobre igualdad de mujeres y hombres, para lo cual habrán de analizar sus respectivas ofertas formativas y realizar las adaptaciones correspondientes.</a:t>
            </a:r>
            <a:endParaRPr lang="eu-ES" sz="2800" dirty="0"/>
          </a:p>
        </p:txBody>
      </p:sp>
    </p:spTree>
    <p:extLst>
      <p:ext uri="{BB962C8B-B14F-4D97-AF65-F5344CB8AC3E}">
        <p14:creationId xmlns:p14="http://schemas.microsoft.com/office/powerpoint/2010/main" val="3504089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H) ACTIVIDAD NORMATIVA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809896" y="2743200"/>
            <a:ext cx="10855235" cy="4114800"/>
          </a:xfrm>
        </p:spPr>
        <p:txBody>
          <a:bodyPr>
            <a:normAutofit/>
          </a:bodyPr>
          <a:lstStyle/>
          <a:p>
            <a:pPr marL="342000" lvl="1" indent="-342000"/>
            <a:r>
              <a:rPr lang="es-ES_tradnl" sz="2400" dirty="0"/>
              <a:t>Se explicita que l</a:t>
            </a:r>
            <a:r>
              <a:rPr lang="es-ES" sz="2400" dirty="0"/>
              <a:t>os </a:t>
            </a:r>
            <a:r>
              <a:rPr lang="es-ES" sz="2400" b="1" dirty="0"/>
              <a:t>planes que tengan naturaleza jurídica de disposiciones de carácter general</a:t>
            </a:r>
            <a:r>
              <a:rPr lang="es-ES" sz="2400" dirty="0"/>
              <a:t>, en particular los territoriales y urbanísticos, </a:t>
            </a:r>
            <a:r>
              <a:rPr lang="es-ES" sz="2400" b="1" dirty="0"/>
              <a:t>deben ser objeto de evaluación previa de impacto </a:t>
            </a:r>
            <a:r>
              <a:rPr lang="es-ES" sz="2400" dirty="0"/>
              <a:t>en función del género.</a:t>
            </a:r>
          </a:p>
          <a:p>
            <a:pPr marL="342000" lvl="1" indent="-342000"/>
            <a:endParaRPr lang="eu-ES" sz="2400" dirty="0"/>
          </a:p>
          <a:p>
            <a:pPr marL="342000" lvl="1" indent="-342000"/>
            <a:r>
              <a:rPr lang="es-ES" sz="2400" dirty="0"/>
              <a:t>Se extiende la obligación de realizar </a:t>
            </a:r>
            <a:r>
              <a:rPr lang="es-ES" sz="2400" b="1" dirty="0"/>
              <a:t>evaluaciones previas de impacto</a:t>
            </a:r>
            <a:r>
              <a:rPr lang="es-ES" sz="2400" dirty="0"/>
              <a:t> en función del género </a:t>
            </a:r>
            <a:r>
              <a:rPr lang="es-ES" sz="2400" b="1" dirty="0"/>
              <a:t>a las proposiciones de ley y a las proposiciones de normas forales</a:t>
            </a:r>
            <a:r>
              <a:rPr lang="es-ES" sz="2400" dirty="0"/>
              <a:t> que se generen internamente en el Parlamento Vasco y en las Juntas Generales.</a:t>
            </a:r>
          </a:p>
        </p:txBody>
      </p:sp>
    </p:spTree>
    <p:extLst>
      <p:ext uri="{BB962C8B-B14F-4D97-AF65-F5344CB8AC3E}">
        <p14:creationId xmlns:p14="http://schemas.microsoft.com/office/powerpoint/2010/main" val="3654569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H) ACTIVIDAD NORMATIVA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05392" y="2390502"/>
            <a:ext cx="10855235" cy="2599509"/>
          </a:xfrm>
        </p:spPr>
        <p:txBody>
          <a:bodyPr>
            <a:noAutofit/>
          </a:bodyPr>
          <a:lstStyle/>
          <a:p>
            <a:pPr marL="342000" lvl="1" indent="-342000">
              <a:lnSpc>
                <a:spcPct val="150000"/>
              </a:lnSpc>
            </a:pPr>
            <a:r>
              <a:rPr lang="es-ES_tradnl" sz="2800" dirty="0"/>
              <a:t>Se plantea que en los </a:t>
            </a:r>
            <a:r>
              <a:rPr lang="es-ES_tradnl" sz="2800" b="1" dirty="0"/>
              <a:t>procesos selectivos</a:t>
            </a:r>
            <a:r>
              <a:rPr lang="es-ES_tradnl" sz="2800" dirty="0"/>
              <a:t>:</a:t>
            </a:r>
          </a:p>
          <a:p>
            <a:pPr marL="742050" lvl="2" indent="-342000"/>
            <a:r>
              <a:rPr lang="es-ES_tradnl" sz="2400" dirty="0"/>
              <a:t>Por un lado, </a:t>
            </a:r>
            <a:r>
              <a:rPr lang="es-ES_tradnl" sz="2400" b="1" dirty="0"/>
              <a:t>se valore, a efectos de la experiencia profesional</a:t>
            </a:r>
            <a:r>
              <a:rPr lang="es-ES_tradnl" sz="2400" dirty="0"/>
              <a:t>, el tiempo que las personas candidatas haya estado de excedencia o de permiso para </a:t>
            </a:r>
            <a:r>
              <a:rPr lang="es-ES_tradnl" sz="2400" b="1" dirty="0"/>
              <a:t>el</a:t>
            </a:r>
            <a:r>
              <a:rPr lang="es-ES_tradnl" sz="2400" dirty="0"/>
              <a:t> </a:t>
            </a:r>
            <a:r>
              <a:rPr lang="es-ES_tradnl" sz="2400" b="1" dirty="0"/>
              <a:t>cuidado</a:t>
            </a:r>
            <a:r>
              <a:rPr lang="es-ES_tradnl" sz="2400" dirty="0"/>
              <a:t> o por razón de </a:t>
            </a:r>
            <a:r>
              <a:rPr lang="es-ES_tradnl" sz="2400" b="1" dirty="0"/>
              <a:t>violencia de género</a:t>
            </a:r>
            <a:r>
              <a:rPr lang="es-ES_tradnl" sz="2400" dirty="0"/>
              <a:t>. </a:t>
            </a:r>
          </a:p>
          <a:p>
            <a:pPr marL="742050" lvl="2" indent="-342000"/>
            <a:r>
              <a:rPr lang="es-ES_tradnl" sz="2400" dirty="0"/>
              <a:t>Por otro lado, que se puedan </a:t>
            </a:r>
            <a:r>
              <a:rPr lang="es-ES_tradnl" sz="2400" b="1" dirty="0"/>
              <a:t>modificar las circunstancias de tiempo o lugar de celebración de las pruebas </a:t>
            </a:r>
            <a:r>
              <a:rPr lang="es-ES_tradnl" sz="2400" dirty="0"/>
              <a:t>en caso de </a:t>
            </a:r>
            <a:r>
              <a:rPr lang="es-ES_tradnl" sz="2400" b="1" dirty="0"/>
              <a:t>embarazo, parto o lactancia </a:t>
            </a:r>
            <a:r>
              <a:rPr lang="es-ES_tradnl" sz="2400" dirty="0"/>
              <a:t>de las candidatas.</a:t>
            </a:r>
            <a:endParaRPr lang="eu-ES" sz="2400" dirty="0"/>
          </a:p>
        </p:txBody>
      </p:sp>
    </p:spTree>
    <p:extLst>
      <p:ext uri="{BB962C8B-B14F-4D97-AF65-F5344CB8AC3E}">
        <p14:creationId xmlns:p14="http://schemas.microsoft.com/office/powerpoint/2010/main" val="34981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ulua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ANTECEDENTES</a:t>
            </a:r>
            <a:endParaRPr lang="eu-ES" dirty="0"/>
          </a:p>
        </p:txBody>
      </p:sp>
      <p:sp>
        <p:nvSpPr>
          <p:cNvPr id="9" name="Edukiaren leku-marka 8"/>
          <p:cNvSpPr>
            <a:spLocks noGrp="1"/>
          </p:cNvSpPr>
          <p:nvPr>
            <p:ph idx="1"/>
          </p:nvPr>
        </p:nvSpPr>
        <p:spPr>
          <a:xfrm>
            <a:off x="815318" y="2799443"/>
            <a:ext cx="10080000" cy="3300911"/>
          </a:xfrm>
        </p:spPr>
        <p:txBody>
          <a:bodyPr>
            <a:noAutofit/>
          </a:bodyPr>
          <a:lstStyle/>
          <a:p>
            <a:r>
              <a:rPr lang="es-ES_tradnl" sz="3600" dirty="0"/>
              <a:t> </a:t>
            </a:r>
            <a:r>
              <a:rPr lang="es-ES_tradnl" sz="3600" b="1" dirty="0"/>
              <a:t>Compromiso de legislatura.</a:t>
            </a:r>
          </a:p>
          <a:p>
            <a:endParaRPr lang="es-ES_tradnl" sz="3600" b="1" dirty="0"/>
          </a:p>
          <a:p>
            <a:r>
              <a:rPr lang="es-ES_tradnl" sz="3600" b="1" dirty="0"/>
              <a:t>Punto de partida: </a:t>
            </a:r>
            <a:r>
              <a:rPr lang="es-ES_tradnl" sz="3600" dirty="0"/>
              <a:t>Ley 4/2005, pionera, integral, evaluada y galardonada.</a:t>
            </a:r>
          </a:p>
          <a:p>
            <a:endParaRPr lang="es-ES_tradnl" sz="3600" b="1" dirty="0"/>
          </a:p>
          <a:p>
            <a:endParaRPr lang="eu-ES" sz="3600" b="1" dirty="0"/>
          </a:p>
          <a:p>
            <a:endParaRPr lang="eu-ES" sz="2800" dirty="0"/>
          </a:p>
        </p:txBody>
      </p:sp>
    </p:spTree>
    <p:extLst>
      <p:ext uri="{BB962C8B-B14F-4D97-AF65-F5344CB8AC3E}">
        <p14:creationId xmlns:p14="http://schemas.microsoft.com/office/powerpoint/2010/main" val="663388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/>
              <a:t>H) ACTIVIDAD NORMATIVA</a:t>
            </a:r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561703" y="2498998"/>
            <a:ext cx="11038115" cy="3771174"/>
          </a:xfrm>
        </p:spPr>
        <p:txBody>
          <a:bodyPr>
            <a:noAutofit/>
          </a:bodyPr>
          <a:lstStyle/>
          <a:p>
            <a:pPr marL="342000" lvl="1" indent="-342000"/>
            <a:r>
              <a:rPr lang="es-ES_tradnl" sz="2400" dirty="0"/>
              <a:t>Se </a:t>
            </a:r>
            <a:r>
              <a:rPr lang="es-ES_tradnl" sz="2400" b="1" dirty="0"/>
              <a:t>excluye de la posibilidad de recibir contratos y subvenciones a aquellas empresas que hayan sido sancionadas o no cumplan con las obligaciones legales en materia de igualdad</a:t>
            </a:r>
            <a:r>
              <a:rPr lang="es-ES_tradnl" sz="2400" dirty="0"/>
              <a:t> con relación a los planes de igualdad, la transparencia e igualdad retributiva o la prevención del acoso sexual o por razón de sexo. </a:t>
            </a:r>
          </a:p>
          <a:p>
            <a:pPr marL="342000" lvl="1" indent="-342000"/>
            <a:r>
              <a:rPr lang="es-ES_tradnl" sz="2400" dirty="0"/>
              <a:t>Además, se </a:t>
            </a:r>
            <a:r>
              <a:rPr lang="es-ES_tradnl" sz="2400" b="1" dirty="0"/>
              <a:t>deberán incluir cláusulas de igualdad </a:t>
            </a:r>
            <a:r>
              <a:rPr lang="es-ES_tradnl" sz="2400" dirty="0"/>
              <a:t>(incluido un criterio específico de adjudicación o valoración cuya ponderación será al menos del 5% del baremo) en todas las subvenciones y contratos, salvo que objetivamente y de forma motivada se justifique que no tienen impacto en la situación de mujeres y hombres. </a:t>
            </a:r>
            <a:endParaRPr lang="eu-ES" sz="2400" dirty="0"/>
          </a:p>
        </p:txBody>
      </p:sp>
    </p:spTree>
    <p:extLst>
      <p:ext uri="{BB962C8B-B14F-4D97-AF65-F5344CB8AC3E}">
        <p14:creationId xmlns:p14="http://schemas.microsoft.com/office/powerpoint/2010/main" val="389452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ulua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/>
              <a:t>I) ENSEÑANZA</a:t>
            </a:r>
          </a:p>
        </p:txBody>
      </p:sp>
      <p:sp>
        <p:nvSpPr>
          <p:cNvPr id="5" name="Testuaren leku-marka 4"/>
          <p:cNvSpPr>
            <a:spLocks noGrp="1"/>
          </p:cNvSpPr>
          <p:nvPr>
            <p:ph type="body" idx="1"/>
          </p:nvPr>
        </p:nvSpPr>
        <p:spPr>
          <a:xfrm>
            <a:off x="880634" y="2603500"/>
            <a:ext cx="4825157" cy="576262"/>
          </a:xfrm>
        </p:spPr>
        <p:txBody>
          <a:bodyPr/>
          <a:lstStyle/>
          <a:p>
            <a:r>
              <a:rPr lang="eu-ES" sz="3200" b="1" dirty="0"/>
              <a:t>NO UNIVERSITARIA</a:t>
            </a:r>
          </a:p>
        </p:txBody>
      </p:sp>
      <p:sp>
        <p:nvSpPr>
          <p:cNvPr id="6" name="Edukiaren leku-marka 5"/>
          <p:cNvSpPr>
            <a:spLocks noGrp="1"/>
          </p:cNvSpPr>
          <p:nvPr>
            <p:ph sz="half" idx="2"/>
          </p:nvPr>
        </p:nvSpPr>
        <p:spPr>
          <a:xfrm>
            <a:off x="744583" y="3427956"/>
            <a:ext cx="10763793" cy="2711587"/>
          </a:xfrm>
        </p:spPr>
        <p:txBody>
          <a:bodyPr>
            <a:noAutofit/>
          </a:bodyPr>
          <a:lstStyle/>
          <a:p>
            <a:pPr lvl="1"/>
            <a:r>
              <a:rPr lang="es-ES" sz="2400" dirty="0"/>
              <a:t>Se obliga a la administración educativa a </a:t>
            </a:r>
            <a:r>
              <a:rPr lang="es-ES" sz="2400" b="1" dirty="0"/>
              <a:t>elaborar y ejecutar planes de coeducación.</a:t>
            </a:r>
            <a:endParaRPr lang="eu-ES" sz="2400" b="1" dirty="0"/>
          </a:p>
          <a:p>
            <a:pPr lvl="1"/>
            <a:r>
              <a:rPr lang="es-ES_tradnl" sz="2400" dirty="0"/>
              <a:t>Se obliga a todos los centros educativos a </a:t>
            </a:r>
            <a:r>
              <a:rPr lang="es-ES_tradnl" sz="2400" b="1" dirty="0"/>
              <a:t>disponer de responsables de coeducación y de igualdad </a:t>
            </a:r>
            <a:r>
              <a:rPr lang="es-ES_tradnl" sz="2400" dirty="0"/>
              <a:t>con la debida formación en el profesorado y en sus órganos de máxima representación. </a:t>
            </a:r>
            <a:endParaRPr lang="eu-ES" sz="2400" dirty="0"/>
          </a:p>
          <a:p>
            <a:endParaRPr lang="eu-ES" sz="2800" dirty="0"/>
          </a:p>
        </p:txBody>
      </p:sp>
    </p:spTree>
    <p:extLst>
      <p:ext uri="{BB962C8B-B14F-4D97-AF65-F5344CB8AC3E}">
        <p14:creationId xmlns:p14="http://schemas.microsoft.com/office/powerpoint/2010/main" val="3143625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ulua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/>
              <a:t>I) ENSEÑANZA</a:t>
            </a:r>
          </a:p>
        </p:txBody>
      </p:sp>
      <p:sp>
        <p:nvSpPr>
          <p:cNvPr id="7" name="Testuaren leku-marka 6"/>
          <p:cNvSpPr>
            <a:spLocks noGrp="1"/>
          </p:cNvSpPr>
          <p:nvPr>
            <p:ph type="body" sz="quarter" idx="3"/>
          </p:nvPr>
        </p:nvSpPr>
        <p:spPr>
          <a:xfrm>
            <a:off x="852941" y="2429449"/>
            <a:ext cx="4825159" cy="576262"/>
          </a:xfrm>
        </p:spPr>
        <p:txBody>
          <a:bodyPr/>
          <a:lstStyle/>
          <a:p>
            <a:r>
              <a:rPr lang="eu-ES" sz="3200" b="1" dirty="0"/>
              <a:t>UNIVERSITARIA</a:t>
            </a:r>
          </a:p>
        </p:txBody>
      </p:sp>
      <p:sp>
        <p:nvSpPr>
          <p:cNvPr id="8" name="Edukiaren leku-marka 7"/>
          <p:cNvSpPr>
            <a:spLocks noGrp="1"/>
          </p:cNvSpPr>
          <p:nvPr>
            <p:ph sz="quarter" idx="4"/>
          </p:nvPr>
        </p:nvSpPr>
        <p:spPr>
          <a:xfrm>
            <a:off x="852941" y="3284266"/>
            <a:ext cx="10746876" cy="1757998"/>
          </a:xfrm>
        </p:spPr>
        <p:txBody>
          <a:bodyPr>
            <a:noAutofit/>
          </a:bodyPr>
          <a:lstStyle/>
          <a:p>
            <a:r>
              <a:rPr lang="es-ES_tradnl" sz="2400" dirty="0"/>
              <a:t>La Administración de la CAE promoverá que las universidades del Sistema Universitario Vasco </a:t>
            </a:r>
            <a:r>
              <a:rPr lang="es-ES_tradnl" sz="2400" b="1" dirty="0"/>
              <a:t>incorporen la perspectiva de género en todas sus disciplinas y áreas del conocimiento y</a:t>
            </a:r>
            <a:r>
              <a:rPr lang="es-ES_tradnl" sz="2400" dirty="0"/>
              <a:t>, en particular, que incorporen </a:t>
            </a:r>
            <a:r>
              <a:rPr lang="es-ES_tradnl" sz="2400" b="1" dirty="0"/>
              <a:t>contenidos específicos sobre coeducación </a:t>
            </a:r>
            <a:r>
              <a:rPr lang="es-ES_tradnl" sz="2400" dirty="0"/>
              <a:t>en la formación dirigida al profesorado de la educación no universitaria y sobre igualdad y violencia machista en aquellas carreras vinculadas con profesionales que atienden a víctimas, así como en las relacionadas con la comunicación.</a:t>
            </a:r>
            <a:endParaRPr lang="eu-ES" sz="2400" dirty="0"/>
          </a:p>
          <a:p>
            <a:endParaRPr lang="eu-ES" sz="2800" dirty="0"/>
          </a:p>
        </p:txBody>
      </p:sp>
    </p:spTree>
    <p:extLst>
      <p:ext uri="{BB962C8B-B14F-4D97-AF65-F5344CB8AC3E}">
        <p14:creationId xmlns:p14="http://schemas.microsoft.com/office/powerpoint/2010/main" val="1755828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136202" cy="706964"/>
          </a:xfrm>
        </p:spPr>
        <p:txBody>
          <a:bodyPr/>
          <a:lstStyle/>
          <a:p>
            <a:r>
              <a:rPr lang="es-ES_tradnl" dirty="0"/>
              <a:t>K) TRABAJO DOMÉSTICO Y DE CUIDADO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692331" y="2567445"/>
            <a:ext cx="10881360" cy="2069869"/>
          </a:xfrm>
        </p:spPr>
        <p:txBody>
          <a:bodyPr>
            <a:noAutofit/>
          </a:bodyPr>
          <a:lstStyle/>
          <a:p>
            <a:pPr marL="342000" lvl="1" indent="-342000"/>
            <a:r>
              <a:rPr lang="es-ES_tradnl" sz="2800" dirty="0"/>
              <a:t>Los poderes públicos vascos deben </a:t>
            </a:r>
            <a:r>
              <a:rPr lang="es-ES_tradnl" sz="2800" b="1" dirty="0"/>
              <a:t>considerar el valor del trabajo doméstico y de cuidado en el diseño de sus presupuestos y políticas </a:t>
            </a:r>
            <a:r>
              <a:rPr lang="es-ES_tradnl" sz="2800" dirty="0"/>
              <a:t>económicas y sociales para favorecer la </a:t>
            </a:r>
            <a:r>
              <a:rPr lang="es-ES_tradnl" sz="2800" b="1" dirty="0"/>
              <a:t>transformación hacia un modelo económico y social que ponga en cuidado y la sostenibilidad de la vida en el centro</a:t>
            </a:r>
            <a:r>
              <a:rPr lang="es-ES_tradnl" sz="2800" dirty="0"/>
              <a:t>. </a:t>
            </a:r>
            <a:r>
              <a:rPr lang="eu-ES" sz="2800" dirty="0"/>
              <a:t> </a:t>
            </a:r>
          </a:p>
          <a:p>
            <a:pPr marL="342000" lvl="1" indent="-342000"/>
            <a:r>
              <a:rPr lang="es-ES" sz="2800" dirty="0"/>
              <a:t>Asimismo, deben hacer efectivo el </a:t>
            </a:r>
            <a:r>
              <a:rPr lang="es-ES" sz="2800" b="1" dirty="0"/>
              <a:t>derecho al descanso de las personas cuidadoras no profesionales</a:t>
            </a:r>
            <a:r>
              <a:rPr lang="es-ES" sz="2800" dirty="0"/>
              <a:t>.</a:t>
            </a:r>
            <a:endParaRPr lang="eu-ES" sz="2800" dirty="0"/>
          </a:p>
        </p:txBody>
      </p:sp>
    </p:spTree>
    <p:extLst>
      <p:ext uri="{BB962C8B-B14F-4D97-AF65-F5344CB8AC3E}">
        <p14:creationId xmlns:p14="http://schemas.microsoft.com/office/powerpoint/2010/main" val="221647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136202" cy="706964"/>
          </a:xfrm>
        </p:spPr>
        <p:txBody>
          <a:bodyPr/>
          <a:lstStyle/>
          <a:p>
            <a:r>
              <a:rPr lang="es-ES_tradnl" dirty="0"/>
              <a:t>K) TRABAJO DOMÉSTICO Y DE CUIDADO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57646" y="2489068"/>
            <a:ext cx="10855233" cy="3924795"/>
          </a:xfrm>
        </p:spPr>
        <p:txBody>
          <a:bodyPr>
            <a:noAutofit/>
          </a:bodyPr>
          <a:lstStyle/>
          <a:p>
            <a:pPr marL="342000" lvl="1" indent="-342000"/>
            <a:r>
              <a:rPr lang="es-ES_tradnl" sz="2800" dirty="0"/>
              <a:t>Los poderes públicos vascos deben </a:t>
            </a:r>
            <a:r>
              <a:rPr lang="es-ES" sz="2800" dirty="0"/>
              <a:t>promover la </a:t>
            </a:r>
            <a:r>
              <a:rPr lang="es-ES" sz="2800" b="1" dirty="0"/>
              <a:t>corresponsabilidad social </a:t>
            </a:r>
            <a:r>
              <a:rPr lang="es-ES" sz="2800" dirty="0"/>
              <a:t>del cuidado mediante: </a:t>
            </a:r>
          </a:p>
          <a:p>
            <a:pPr lvl="2"/>
            <a:r>
              <a:rPr lang="es-ES" sz="2400" b="1" dirty="0"/>
              <a:t> Adecuación de las estructuras del empleo y la cultura y práctica empresarial </a:t>
            </a:r>
            <a:r>
              <a:rPr lang="es-ES" sz="2400" dirty="0"/>
              <a:t>a través, entre otras, de la conciliación corresponsable.</a:t>
            </a:r>
            <a:endParaRPr lang="eu-ES" sz="2400" dirty="0"/>
          </a:p>
          <a:p>
            <a:pPr lvl="2"/>
            <a:r>
              <a:rPr lang="es-ES" sz="2400" b="1" dirty="0"/>
              <a:t> Provisión universal y pública de cuidados</a:t>
            </a:r>
            <a:r>
              <a:rPr lang="es-ES" sz="2400" dirty="0"/>
              <a:t>, a través de servicios asequibles, flexibles, de calidad y de fácil acceso.</a:t>
            </a:r>
          </a:p>
          <a:p>
            <a:pPr lvl="2"/>
            <a:r>
              <a:rPr lang="es-ES" sz="2400" dirty="0"/>
              <a:t> Fomento de la </a:t>
            </a:r>
            <a:r>
              <a:rPr lang="es-ES" sz="2400" b="1" dirty="0"/>
              <a:t>corresponsabilidad de los hombres </a:t>
            </a:r>
            <a:r>
              <a:rPr lang="es-ES" sz="2400" dirty="0"/>
              <a:t>y generalización de la </a:t>
            </a:r>
            <a:r>
              <a:rPr lang="es-ES" sz="2400" b="1" dirty="0"/>
              <a:t>ética y práctica del cuidado</a:t>
            </a:r>
            <a:r>
              <a:rPr lang="es-E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1261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/>
              <a:t>L) EMPLEO</a:t>
            </a:r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44583" y="2360815"/>
            <a:ext cx="10907486" cy="4039985"/>
          </a:xfrm>
        </p:spPr>
        <p:txBody>
          <a:bodyPr>
            <a:noAutofit/>
          </a:bodyPr>
          <a:lstStyle/>
          <a:p>
            <a:pPr marL="342000" lvl="1" indent="-342000"/>
            <a:r>
              <a:rPr lang="es-ES" sz="2400" dirty="0"/>
              <a:t>Las administraciones públicas vascas establecerán </a:t>
            </a:r>
            <a:r>
              <a:rPr lang="es-ES" sz="2400" b="1" dirty="0"/>
              <a:t>acciones positivas para acciones positivas para contratar mujeres en aquellas profesiones y sectores </a:t>
            </a:r>
            <a:r>
              <a:rPr lang="es-ES" sz="2400" dirty="0"/>
              <a:t>en los que estén infrarrepresentadas, en especial en los que sean considerados </a:t>
            </a:r>
            <a:r>
              <a:rPr lang="es-ES" sz="2400" b="1" dirty="0"/>
              <a:t>más estratégicos </a:t>
            </a:r>
            <a:r>
              <a:rPr lang="es-ES" sz="2400" dirty="0"/>
              <a:t>en la economía.</a:t>
            </a:r>
            <a:endParaRPr lang="eu-ES" sz="2400" dirty="0"/>
          </a:p>
          <a:p>
            <a:pPr marL="342000" lvl="1" indent="-342000"/>
            <a:r>
              <a:rPr lang="es-ES" sz="2400" dirty="0"/>
              <a:t>Se establece como </a:t>
            </a:r>
            <a:r>
              <a:rPr lang="es-ES" sz="2400" b="1" dirty="0"/>
              <a:t>requisito para las empresas y organizaciones que contraten o reciban subvenciones del sector público vasco el cumplir con el principio de transparencia e igualdad retributiva </a:t>
            </a:r>
            <a:r>
              <a:rPr lang="es-ES" sz="2400" dirty="0"/>
              <a:t>entre mujeres y hombres. A tal fin, los poderes públicos vascos incluirán las cláusulas de igualdad correspondientes y establecerán los oportunos sistemas de control salarial o retributivo.</a:t>
            </a:r>
          </a:p>
          <a:p>
            <a:pPr lvl="1"/>
            <a:endParaRPr lang="es-ES" sz="2000" dirty="0"/>
          </a:p>
          <a:p>
            <a:pPr lvl="1"/>
            <a:endParaRPr lang="eu-ES" sz="2000" dirty="0"/>
          </a:p>
        </p:txBody>
      </p:sp>
    </p:spTree>
    <p:extLst>
      <p:ext uri="{BB962C8B-B14F-4D97-AF65-F5344CB8AC3E}">
        <p14:creationId xmlns:p14="http://schemas.microsoft.com/office/powerpoint/2010/main" val="1075846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/>
              <a:t>L) EMPLEO</a:t>
            </a:r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31520" y="2504506"/>
            <a:ext cx="10907486" cy="4039985"/>
          </a:xfrm>
        </p:spPr>
        <p:txBody>
          <a:bodyPr>
            <a:noAutofit/>
          </a:bodyPr>
          <a:lstStyle/>
          <a:p>
            <a:pPr marL="342000" lvl="1" indent="-342000"/>
            <a:r>
              <a:rPr lang="es-ES" sz="2400" dirty="0"/>
              <a:t>Las administraciones públicas vascas promoverán, en el marco de sus competencias, la </a:t>
            </a:r>
            <a:r>
              <a:rPr lang="es-ES" sz="2400" b="1" dirty="0"/>
              <a:t>mejora de las condiciones de empleo de los sectores profesionales relacionados con la prestación de servicios de cuidados, en particular, el servicio del hogar familiar</a:t>
            </a:r>
            <a:r>
              <a:rPr lang="es-ES" sz="2400" dirty="0"/>
              <a:t>, de modo que se cumplan las previsiones de los convenios de la OIT relativos al empleo decente en dicho sector. </a:t>
            </a:r>
          </a:p>
          <a:p>
            <a:pPr marL="342000" lvl="1" indent="-342000"/>
            <a:r>
              <a:rPr lang="es-ES" sz="2400" dirty="0"/>
              <a:t>Asimismo, la Administración de la CAE, en relación con el personal al servicio del hogar familiar, ofrecerá </a:t>
            </a:r>
            <a:r>
              <a:rPr lang="es-ES" sz="2400" b="1" dirty="0"/>
              <a:t>asesoramiento jurídico gratuito </a:t>
            </a:r>
            <a:r>
              <a:rPr lang="es-ES" sz="2400" dirty="0"/>
              <a:t>y fomentará la </a:t>
            </a:r>
            <a:r>
              <a:rPr lang="es-ES" sz="2400" b="1" dirty="0"/>
              <a:t>intermediación laboral pública </a:t>
            </a:r>
            <a:r>
              <a:rPr lang="es-ES" sz="2400" dirty="0"/>
              <a:t>a fin de evitar situaciones de precariedad y vulneración de derechos.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35352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M) INCLUSIÓN SOCIAL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613953" y="2550819"/>
            <a:ext cx="11051177" cy="3906982"/>
          </a:xfrm>
        </p:spPr>
        <p:txBody>
          <a:bodyPr>
            <a:noAutofit/>
          </a:bodyPr>
          <a:lstStyle/>
          <a:p>
            <a:r>
              <a:rPr lang="es-ES" sz="2000" dirty="0"/>
              <a:t>Las administraciones públicas vascas adoptarán las medidas oportunas para </a:t>
            </a:r>
            <a:r>
              <a:rPr lang="es-ES" sz="2000" b="1" dirty="0"/>
              <a:t>respuesta a las necesidades específicas de mujeres y colectivos en especial situación de vulnerabilidad</a:t>
            </a:r>
            <a:r>
              <a:rPr lang="es-ES" sz="2000" dirty="0"/>
              <a:t>: familias monoparentales, mujeres de la tercera edad, migrantes, minoría étnicas, con discapacidad, presas, que ejercen la prostitución, sin hogar y en situación de exclusión social grave.</a:t>
            </a:r>
          </a:p>
          <a:p>
            <a:r>
              <a:rPr lang="es-ES" sz="2000" dirty="0"/>
              <a:t>Además, garantizarán </a:t>
            </a:r>
            <a:r>
              <a:rPr lang="es-ES" sz="2000" b="1" dirty="0"/>
              <a:t>cauces de participación adecuados para las asociaciones de mujeres representativas de los intereses de los colectivos mencionados </a:t>
            </a:r>
            <a:r>
              <a:rPr lang="es-ES" sz="2000" dirty="0"/>
              <a:t>en los párrafos anteriores en la elaboración, seguimiento y evaluación de las medidas previstas en este artículo. Deberán, a su vez, diseñar </a:t>
            </a:r>
            <a:r>
              <a:rPr lang="es-ES" sz="2000" b="1" dirty="0"/>
              <a:t>estrategias de sensibilización ciudadana para hacer frente a los prejuicios y estereotipos </a:t>
            </a:r>
            <a:r>
              <a:rPr lang="es-ES" sz="2000" dirty="0"/>
              <a:t>sobre los que se asienta la discriminación social y las violencias a las que se enfrentan.</a:t>
            </a:r>
            <a:endParaRPr lang="eu-ES" sz="2000" dirty="0"/>
          </a:p>
        </p:txBody>
      </p:sp>
    </p:spTree>
    <p:extLst>
      <p:ext uri="{BB962C8B-B14F-4D97-AF65-F5344CB8AC3E}">
        <p14:creationId xmlns:p14="http://schemas.microsoft.com/office/powerpoint/2010/main" val="396089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4"/>
          <p:cNvSpPr>
            <a:spLocks noGrp="1"/>
          </p:cNvSpPr>
          <p:nvPr>
            <p:ph type="title"/>
          </p:nvPr>
        </p:nvSpPr>
        <p:spPr>
          <a:xfrm>
            <a:off x="1154954" y="939338"/>
            <a:ext cx="10491177" cy="741294"/>
          </a:xfrm>
        </p:spPr>
        <p:txBody>
          <a:bodyPr/>
          <a:lstStyle/>
          <a:p>
            <a:r>
              <a:rPr lang="es-ES" sz="3400" dirty="0"/>
              <a:t>N) VIOLENCIA MACHISTA CONTRA LAS MUJERES (VMCM)</a:t>
            </a:r>
            <a:endParaRPr lang="eu-ES" sz="3400" dirty="0"/>
          </a:p>
        </p:txBody>
      </p:sp>
      <p:sp>
        <p:nvSpPr>
          <p:cNvPr id="6" name="Edukiaren leku-marka 5"/>
          <p:cNvSpPr>
            <a:spLocks noGrp="1"/>
          </p:cNvSpPr>
          <p:nvPr>
            <p:ph idx="1"/>
          </p:nvPr>
        </p:nvSpPr>
        <p:spPr>
          <a:xfrm>
            <a:off x="613954" y="2459809"/>
            <a:ext cx="11032177" cy="3416300"/>
          </a:xfrm>
        </p:spPr>
        <p:txBody>
          <a:bodyPr>
            <a:noAutofit/>
          </a:bodyPr>
          <a:lstStyle/>
          <a:p>
            <a:pPr marL="342000" lvl="1" indent="-342000"/>
            <a:r>
              <a:rPr lang="es-ES" sz="2000" b="1" dirty="0"/>
              <a:t>Reafirma el enfoque de que la raíz de la violencia machista está en la desigualdad </a:t>
            </a:r>
            <a:r>
              <a:rPr lang="es-ES" sz="2000" dirty="0"/>
              <a:t>y discriminación que sufren las mujeres y de que la ley más integral contra dicha violencia es una ley de igualdad que aborde todas las desigualdades. En este sentido y como se deduce de la memoria económica del proyecto, se plantea un </a:t>
            </a:r>
            <a:r>
              <a:rPr lang="es-ES" sz="2000" b="1" dirty="0"/>
              <a:t>refuerzo de los recursos económicos, humanos y técnicos para el desarrollo de las políticas de igualdad</a:t>
            </a:r>
            <a:r>
              <a:rPr lang="es-ES" sz="2000" dirty="0"/>
              <a:t>, que dote de </a:t>
            </a:r>
            <a:r>
              <a:rPr lang="es-ES" sz="2000" b="1" dirty="0"/>
              <a:t>mayor reconocimiento a los organismos y servicios para la igualdad</a:t>
            </a:r>
            <a:r>
              <a:rPr lang="es-ES" sz="2000" dirty="0"/>
              <a:t>, de modo que estos ejerzan un verdadero liderazgo como impulsores de las políticas de igualdad y también en la actuación en materia de violencia.</a:t>
            </a:r>
            <a:endParaRPr lang="eu-ES" sz="2000" dirty="0"/>
          </a:p>
          <a:p>
            <a:pPr marL="342000" lvl="1" indent="-342000"/>
            <a:r>
              <a:rPr lang="es-ES" sz="2000" dirty="0"/>
              <a:t>Más allá de la atención a las víctimas de la violencia en el ámbito doméstico y de la violencia sexual, regula y </a:t>
            </a:r>
            <a:r>
              <a:rPr lang="es-ES" sz="2000" b="1" dirty="0"/>
              <a:t>amplía el sistema de atención a las víctimas de todas las manifestaciones de la violencia machista</a:t>
            </a:r>
            <a:r>
              <a:rPr lang="es-ES" sz="2000" dirty="0"/>
              <a:t>, como la mutilación genital o la trata de mujeres, entre otras.</a:t>
            </a:r>
            <a:endParaRPr lang="eu-ES" sz="2000" dirty="0"/>
          </a:p>
        </p:txBody>
      </p:sp>
    </p:spTree>
    <p:extLst>
      <p:ext uri="{BB962C8B-B14F-4D97-AF65-F5344CB8AC3E}">
        <p14:creationId xmlns:p14="http://schemas.microsoft.com/office/powerpoint/2010/main" val="22456555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10512000" cy="706964"/>
          </a:xfrm>
        </p:spPr>
        <p:txBody>
          <a:bodyPr/>
          <a:lstStyle/>
          <a:p>
            <a:r>
              <a:rPr lang="es-ES" sz="3400" dirty="0"/>
              <a:t>N) VIOLENCIA MACHISTA CONTRA LAS MUJERES (VMCM)</a:t>
            </a:r>
            <a:endParaRPr lang="eu-ES" sz="3400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05394" y="2499757"/>
            <a:ext cx="10842171" cy="3923608"/>
          </a:xfrm>
        </p:spPr>
        <p:txBody>
          <a:bodyPr>
            <a:normAutofit/>
          </a:bodyPr>
          <a:lstStyle/>
          <a:p>
            <a:r>
              <a:rPr lang="es-ES" b="1" dirty="0"/>
              <a:t>Dota de mayor protección a las niñas, niños y adolescentes</a:t>
            </a:r>
            <a:r>
              <a:rPr lang="es-ES" dirty="0"/>
              <a:t>, recogiendo como </a:t>
            </a:r>
            <a:r>
              <a:rPr lang="es-ES" b="1" dirty="0"/>
              <a:t>principio rector </a:t>
            </a:r>
            <a:r>
              <a:rPr lang="es-ES" dirty="0"/>
              <a:t>la defensa de su interés, estableciendo el deber de las administraciones vascas de garantizar la existencia de </a:t>
            </a:r>
            <a:r>
              <a:rPr lang="es-ES" b="1" dirty="0"/>
              <a:t>servicios de atención adaptados a sus necesidades</a:t>
            </a:r>
            <a:r>
              <a:rPr lang="es-ES" dirty="0"/>
              <a:t>, creando una </a:t>
            </a:r>
            <a:r>
              <a:rPr lang="es-ES" b="1" dirty="0"/>
              <a:t>ayuda específica para huérfanos y huérfanas </a:t>
            </a:r>
            <a:r>
              <a:rPr lang="es-ES" dirty="0"/>
              <a:t>de víctimas mortales de la violencia, estimada en unos 5.000 euros anuales, según la memoria económica, y tomando medidas para impedir que planteamientos teóricos o criterios sin aval científico que presuman interferencia o manipulación adulta, como el llamado </a:t>
            </a:r>
            <a:r>
              <a:rPr lang="es-ES" b="1" dirty="0"/>
              <a:t>síndrome de alienación parenta</a:t>
            </a:r>
            <a:r>
              <a:rPr lang="es-ES" dirty="0"/>
              <a:t>l, puedan ser tomados en consideración.</a:t>
            </a:r>
          </a:p>
          <a:p>
            <a:endParaRPr lang="es-ES" dirty="0"/>
          </a:p>
          <a:p>
            <a:r>
              <a:rPr lang="es-ES" dirty="0"/>
              <a:t>Se </a:t>
            </a:r>
            <a:r>
              <a:rPr lang="es-ES" b="1" dirty="0"/>
              <a:t>desarrolla el concepto de VMCM </a:t>
            </a:r>
            <a:r>
              <a:rPr lang="es-ES" dirty="0"/>
              <a:t>y se considera también VMCM la violencia ejercida contra las </a:t>
            </a:r>
            <a:r>
              <a:rPr lang="es-ES" b="1" dirty="0"/>
              <a:t>personas que apoyan a las víctimas, así como la ejercida contra su entorno </a:t>
            </a:r>
            <a:r>
              <a:rPr lang="es-ES" dirty="0"/>
              <a:t>cercano o afectivo, especialmente contra los hijos e hijas u otros familiares, con la voluntad de afligir a la mujer.</a:t>
            </a:r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244292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ulua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TRAMITACIÓN</a:t>
            </a:r>
            <a:endParaRPr lang="eu-ES" dirty="0"/>
          </a:p>
        </p:txBody>
      </p:sp>
      <p:sp>
        <p:nvSpPr>
          <p:cNvPr id="9" name="Edukiaren leku-marka 8"/>
          <p:cNvSpPr>
            <a:spLocks noGrp="1"/>
          </p:cNvSpPr>
          <p:nvPr>
            <p:ph idx="1"/>
          </p:nvPr>
        </p:nvSpPr>
        <p:spPr>
          <a:xfrm>
            <a:off x="654418" y="2616563"/>
            <a:ext cx="11195824" cy="3862614"/>
          </a:xfrm>
        </p:spPr>
        <p:txBody>
          <a:bodyPr>
            <a:noAutofit/>
          </a:bodyPr>
          <a:lstStyle/>
          <a:p>
            <a:r>
              <a:rPr lang="es-ES_tradnl" sz="2800" b="1" dirty="0"/>
              <a:t>Proceso participativo previo </a:t>
            </a:r>
            <a:r>
              <a:rPr lang="es-ES_tradnl" sz="2400" dirty="0"/>
              <a:t>(noviembre 2017-mayo 2018)</a:t>
            </a:r>
          </a:p>
          <a:p>
            <a:r>
              <a:rPr lang="es-ES" sz="2800" b="1" dirty="0"/>
              <a:t>Tramitación en el Gobierno</a:t>
            </a:r>
            <a:r>
              <a:rPr lang="es-ES" sz="2800" dirty="0"/>
              <a:t> </a:t>
            </a:r>
            <a:r>
              <a:rPr lang="es-ES" sz="2400" dirty="0"/>
              <a:t>(marzo 2019-enero 2020)</a:t>
            </a:r>
            <a:endParaRPr lang="es-ES" sz="2800" dirty="0"/>
          </a:p>
          <a:p>
            <a:r>
              <a:rPr lang="es-ES" sz="2800" b="1" dirty="0"/>
              <a:t>Primera remisión al Parlamento </a:t>
            </a:r>
            <a:r>
              <a:rPr lang="es-ES" sz="2400" dirty="0"/>
              <a:t>(febrero 2020)</a:t>
            </a:r>
          </a:p>
          <a:p>
            <a:r>
              <a:rPr lang="es-ES" sz="2800" b="1" dirty="0"/>
              <a:t>Segunda remisión al Parlamento </a:t>
            </a:r>
            <a:r>
              <a:rPr lang="es-ES" sz="2400" dirty="0"/>
              <a:t>(diciembre 2020)</a:t>
            </a:r>
          </a:p>
          <a:p>
            <a:r>
              <a:rPr lang="es-ES" sz="2800" b="1" dirty="0"/>
              <a:t>Aprobación por el Parlamento </a:t>
            </a:r>
            <a:r>
              <a:rPr lang="es-ES" sz="2400" dirty="0"/>
              <a:t>(3 de marzo de 2022)</a:t>
            </a:r>
          </a:p>
          <a:p>
            <a:r>
              <a:rPr lang="es-ES" sz="2800" b="1" dirty="0"/>
              <a:t>Publicación en el BOPV </a:t>
            </a:r>
            <a:r>
              <a:rPr lang="es-ES" sz="2400" dirty="0"/>
              <a:t>(17 de marzo de 2022) </a:t>
            </a:r>
          </a:p>
          <a:p>
            <a:pPr marL="0" indent="0">
              <a:buNone/>
            </a:pPr>
            <a:endParaRPr lang="es-ES_tradnl" sz="2800" b="1" dirty="0"/>
          </a:p>
          <a:p>
            <a:endParaRPr lang="eu-ES" sz="2800" b="1" dirty="0"/>
          </a:p>
          <a:p>
            <a:endParaRPr lang="eu-ES" sz="2800" dirty="0"/>
          </a:p>
        </p:txBody>
      </p:sp>
    </p:spTree>
    <p:extLst>
      <p:ext uri="{BB962C8B-B14F-4D97-AF65-F5344CB8AC3E}">
        <p14:creationId xmlns:p14="http://schemas.microsoft.com/office/powerpoint/2010/main" val="38311495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10440000" cy="706964"/>
          </a:xfrm>
        </p:spPr>
        <p:txBody>
          <a:bodyPr/>
          <a:lstStyle/>
          <a:p>
            <a:r>
              <a:rPr lang="es-ES" sz="3400" dirty="0"/>
              <a:t>N) VIOLENCIA MACHISTA CONTRA LAS MUJERES (VMCM)</a:t>
            </a:r>
            <a:endParaRPr lang="eu-ES" sz="3400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31520" y="2529445"/>
            <a:ext cx="10863433" cy="3915294"/>
          </a:xfrm>
        </p:spPr>
        <p:txBody>
          <a:bodyPr>
            <a:noAutofit/>
          </a:bodyPr>
          <a:lstStyle/>
          <a:p>
            <a:r>
              <a:rPr lang="es-ES" sz="2000" dirty="0"/>
              <a:t>A fin de </a:t>
            </a:r>
            <a:r>
              <a:rPr lang="es-ES" sz="2000" b="1" dirty="0"/>
              <a:t>superar la centralidad de la denuncia y de la visión policial-judicial</a:t>
            </a:r>
            <a:r>
              <a:rPr lang="es-ES" sz="2000" dirty="0"/>
              <a:t>, prevé situar en el centro de todas las medidas los derechos de las víctimas y su empoderamiento, así como garantizar su atención integral con independencia de su grado de implicación o colaboración con el procedimiento judicial.</a:t>
            </a:r>
          </a:p>
          <a:p>
            <a:r>
              <a:rPr lang="es-ES" sz="2000" dirty="0"/>
              <a:t>Recoge expresamente la </a:t>
            </a:r>
            <a:r>
              <a:rPr lang="es-ES" sz="2000" b="1" dirty="0" err="1"/>
              <a:t>interseccionalidad</a:t>
            </a:r>
            <a:r>
              <a:rPr lang="es-ES" sz="2000" dirty="0"/>
              <a:t> en sus principios generales como enfoque inspirador de toda la intervención pública y establece la necesidad de adaptar la respuesta institucional ante la violencia, de forma que se asegure el derecho que toda víctima tiene a una </a:t>
            </a:r>
            <a:r>
              <a:rPr lang="es-ES" sz="2000" b="1" dirty="0"/>
              <a:t>atención integral, gratuita y de calidad</a:t>
            </a:r>
            <a:r>
              <a:rPr lang="es-ES" sz="2000" dirty="0"/>
              <a:t>, independientemente de su situación personal, social y administrativa y, en particular, el de aquellas que se encuentran en una </a:t>
            </a:r>
            <a:r>
              <a:rPr lang="es-ES" sz="2000" b="1" dirty="0"/>
              <a:t>mayor situación de vulnerabilidad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50541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10440000" cy="706964"/>
          </a:xfrm>
        </p:spPr>
        <p:txBody>
          <a:bodyPr/>
          <a:lstStyle/>
          <a:p>
            <a:r>
              <a:rPr lang="es-ES" sz="3400" dirty="0"/>
              <a:t>N) VIOLENCIA MACHISTA CONTRA LAS MUJERES (VMCM)</a:t>
            </a:r>
            <a:endParaRPr lang="eu-ES" sz="3400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44583" y="2594759"/>
            <a:ext cx="10850370" cy="3915294"/>
          </a:xfrm>
        </p:spPr>
        <p:txBody>
          <a:bodyPr>
            <a:noAutofit/>
          </a:bodyPr>
          <a:lstStyle/>
          <a:p>
            <a:r>
              <a:rPr lang="es-ES" sz="2000" dirty="0"/>
              <a:t>Establece la </a:t>
            </a:r>
            <a:r>
              <a:rPr lang="es-ES" sz="2000" b="1" dirty="0"/>
              <a:t>formación obligatoria en igualdad </a:t>
            </a:r>
            <a:r>
              <a:rPr lang="es-ES" sz="2000" dirty="0"/>
              <a:t>para todo el personal de los poderes públicos vascos implicado en la respuesta frente a la violencia machista. </a:t>
            </a:r>
          </a:p>
          <a:p>
            <a:r>
              <a:rPr lang="es-ES" sz="2000" dirty="0"/>
              <a:t>Además de la formación que cada sistema debe proveer a sus profesionales, establece la obligación de disponer de </a:t>
            </a:r>
            <a:r>
              <a:rPr lang="es-ES" sz="2000" b="1" dirty="0"/>
              <a:t>instrumentos formativos y espacios de intercambio para profesionales de los diferentes sectores</a:t>
            </a:r>
            <a:r>
              <a:rPr lang="es-ES" sz="2000" dirty="0"/>
              <a:t>, a fin de favorecer un aprendizaje común y una visión compartida en la intervención contra la violencia machista.</a:t>
            </a:r>
          </a:p>
          <a:p>
            <a:r>
              <a:rPr lang="es-ES" sz="2000" dirty="0"/>
              <a:t>Establece la necesidad de garantizar la existencia y permanencia en el tiempo de </a:t>
            </a:r>
            <a:r>
              <a:rPr lang="es-ES" sz="2000" b="1" dirty="0"/>
              <a:t>campañas y programas institucionales </a:t>
            </a:r>
            <a:r>
              <a:rPr lang="es-ES" sz="2000" dirty="0"/>
              <a:t>de concienciación social dirigidas a toda la sociedad, en particular </a:t>
            </a:r>
            <a:r>
              <a:rPr lang="es-ES" sz="2000" b="1" dirty="0"/>
              <a:t>a hombres y niños</a:t>
            </a:r>
            <a:r>
              <a:rPr lang="es-ES" sz="2000" dirty="0"/>
              <a:t>, así como campañas informativas y </a:t>
            </a:r>
            <a:r>
              <a:rPr lang="es-ES" sz="2000" b="1" dirty="0"/>
              <a:t>programas de empoderamiento de las mujeres</a:t>
            </a:r>
            <a:r>
              <a:rPr lang="es-ES" sz="2000" dirty="0"/>
              <a:t>.</a:t>
            </a:r>
          </a:p>
          <a:p>
            <a:endParaRPr lang="eu-ES" sz="2000" dirty="0"/>
          </a:p>
        </p:txBody>
      </p:sp>
    </p:spTree>
    <p:extLst>
      <p:ext uri="{BB962C8B-B14F-4D97-AF65-F5344CB8AC3E}">
        <p14:creationId xmlns:p14="http://schemas.microsoft.com/office/powerpoint/2010/main" val="969931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10440000" cy="706964"/>
          </a:xfrm>
        </p:spPr>
        <p:txBody>
          <a:bodyPr/>
          <a:lstStyle/>
          <a:p>
            <a:r>
              <a:rPr lang="es-ES" sz="3400" dirty="0"/>
              <a:t>N) VIOLENCIA MACHISTA CONTRA LAS MUJERES (VMCM)</a:t>
            </a:r>
            <a:endParaRPr lang="eu-ES" sz="3400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627017" y="2557945"/>
            <a:ext cx="10967936" cy="3673038"/>
          </a:xfrm>
        </p:spPr>
        <p:txBody>
          <a:bodyPr>
            <a:noAutofit/>
          </a:bodyPr>
          <a:lstStyle/>
          <a:p>
            <a:r>
              <a:rPr lang="es-ES" sz="2000" b="1" dirty="0"/>
              <a:t>Refuerza en su conjunto las medidas </a:t>
            </a:r>
            <a:r>
              <a:rPr lang="es-ES" sz="2000" dirty="0"/>
              <a:t>para la igualdad y para el empoderamiento de las mujeres ya previstas en la ley vigente y, especialmente, las referidas al ámbito de la </a:t>
            </a:r>
            <a:r>
              <a:rPr lang="es-ES" sz="2000" b="1" dirty="0"/>
              <a:t>cultura, la educación y las nuevas tecnologías </a:t>
            </a:r>
            <a:r>
              <a:rPr lang="es-ES" sz="2000" dirty="0"/>
              <a:t>de la información y comunicación.</a:t>
            </a:r>
          </a:p>
          <a:p>
            <a:endParaRPr lang="es-ES" sz="2000" dirty="0"/>
          </a:p>
          <a:p>
            <a:r>
              <a:rPr lang="es-ES" sz="2000" dirty="0"/>
              <a:t>Obliga a que existan </a:t>
            </a:r>
            <a:r>
              <a:rPr lang="es-ES" sz="2000" b="1" dirty="0"/>
              <a:t>protocolos de detección actualizados </a:t>
            </a:r>
            <a:r>
              <a:rPr lang="es-ES" sz="2000" dirty="0"/>
              <a:t>para las y los profesionales del ámbito educativo, sanitario, policial, judicial, laboral y social, de modo que actúen de forma proactiva y coordinada para detectar casos de violencia y encauzarlos adecuadamente.</a:t>
            </a:r>
          </a:p>
        </p:txBody>
      </p:sp>
    </p:spTree>
    <p:extLst>
      <p:ext uri="{BB962C8B-B14F-4D97-AF65-F5344CB8AC3E}">
        <p14:creationId xmlns:p14="http://schemas.microsoft.com/office/powerpoint/2010/main" val="291144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10440000" cy="706964"/>
          </a:xfrm>
        </p:spPr>
        <p:txBody>
          <a:bodyPr/>
          <a:lstStyle/>
          <a:p>
            <a:r>
              <a:rPr lang="es-ES" sz="3400" dirty="0"/>
              <a:t>N) VIOLENCIA MACHISTA CONTRA LAS MUJERES (VMCM)</a:t>
            </a:r>
            <a:endParaRPr lang="eu-ES" sz="3400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57646" y="2674323"/>
            <a:ext cx="10837307" cy="3086396"/>
          </a:xfrm>
        </p:spPr>
        <p:txBody>
          <a:bodyPr>
            <a:noAutofit/>
          </a:bodyPr>
          <a:lstStyle/>
          <a:p>
            <a:r>
              <a:rPr lang="es-ES" sz="2000" dirty="0"/>
              <a:t>Prevé la </a:t>
            </a:r>
            <a:r>
              <a:rPr lang="es-ES" sz="2000" b="1" dirty="0"/>
              <a:t>gestión integrada de expedientes</a:t>
            </a:r>
            <a:r>
              <a:rPr lang="es-ES" sz="2000" dirty="0"/>
              <a:t>, la </a:t>
            </a:r>
            <a:r>
              <a:rPr lang="es-ES" sz="2000" b="1" dirty="0"/>
              <a:t>actualización de los acuerdos interinstitucionales</a:t>
            </a:r>
            <a:r>
              <a:rPr lang="es-ES" sz="2000" dirty="0"/>
              <a:t> y los protocolos de coordinación existentes, así como la adopción de nuevos acuerdos y protocolos en los ámbitos en los que no existan.</a:t>
            </a:r>
          </a:p>
          <a:p>
            <a:endParaRPr lang="es-ES" sz="2000" dirty="0"/>
          </a:p>
          <a:p>
            <a:r>
              <a:rPr lang="es-ES" sz="2000" dirty="0"/>
              <a:t>Establece la necesidad de implantar un </a:t>
            </a:r>
            <a:r>
              <a:rPr lang="es-ES" sz="2000" b="1" dirty="0"/>
              <a:t>sistema electrónico de información compartida </a:t>
            </a:r>
            <a:r>
              <a:rPr lang="es-ES" sz="2000" dirty="0"/>
              <a:t>de casos de las diferentes manifestaciones de la violencia machista y obliga a realizar </a:t>
            </a:r>
            <a:r>
              <a:rPr lang="es-ES" sz="2000" b="1" dirty="0"/>
              <a:t>encuestas de prospección de toda la población y evaluaciones periódicas</a:t>
            </a:r>
            <a:r>
              <a:rPr lang="es-ES" sz="2000" dirty="0"/>
              <a:t> que permitan conocer la magnitud del problema y la disponibilidad, accesibilidad y calidad de los recursos existentes; todo ello, desde una perspectiva de mejora continua y de rendición de cuentas.</a:t>
            </a:r>
          </a:p>
        </p:txBody>
      </p:sp>
    </p:spTree>
    <p:extLst>
      <p:ext uri="{BB962C8B-B14F-4D97-AF65-F5344CB8AC3E}">
        <p14:creationId xmlns:p14="http://schemas.microsoft.com/office/powerpoint/2010/main" val="1017638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10440000" cy="706964"/>
          </a:xfrm>
        </p:spPr>
        <p:txBody>
          <a:bodyPr/>
          <a:lstStyle/>
          <a:p>
            <a:r>
              <a:rPr lang="es-ES" sz="3400" dirty="0"/>
              <a:t>N) VIOLENCIA MACHISTA CONTRA LAS MUJERES (VMCM)</a:t>
            </a:r>
            <a:endParaRPr lang="eu-ES" sz="3400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57646" y="2360815"/>
            <a:ext cx="10837307" cy="4026922"/>
          </a:xfrm>
        </p:spPr>
        <p:txBody>
          <a:bodyPr>
            <a:noAutofit/>
          </a:bodyPr>
          <a:lstStyle/>
          <a:p>
            <a:r>
              <a:rPr lang="es-ES" dirty="0"/>
              <a:t>Obliga a establecer medidas de </a:t>
            </a:r>
            <a:r>
              <a:rPr lang="es-ES" b="1" dirty="0"/>
              <a:t>protección policial </a:t>
            </a:r>
            <a:r>
              <a:rPr lang="es-ES" dirty="0"/>
              <a:t>que se consideren necesarias en función del resultado de la valoración del riesgo, </a:t>
            </a:r>
            <a:r>
              <a:rPr lang="es-ES" b="1" dirty="0"/>
              <a:t>incluso en aquellos casos en que la víctima decida no interponer denuncia </a:t>
            </a:r>
            <a:r>
              <a:rPr lang="es-ES" dirty="0"/>
              <a:t>y en los que, como consecuencia de una resolución judicial, se produzca el archivo del caso, siempre que se siga apreciando la existencia de riesgo de violencia.</a:t>
            </a:r>
          </a:p>
          <a:p>
            <a:r>
              <a:rPr lang="es-ES" dirty="0"/>
              <a:t>Prevé la existencia de un </a:t>
            </a:r>
            <a:r>
              <a:rPr lang="es-ES" b="1" dirty="0"/>
              <a:t>servicio de acompañamiento especializado a las víctimas en el ámbito judicial</a:t>
            </a:r>
            <a:r>
              <a:rPr lang="es-ES" dirty="0"/>
              <a:t>.</a:t>
            </a:r>
          </a:p>
          <a:p>
            <a:r>
              <a:rPr lang="es-ES" dirty="0"/>
              <a:t>Aborda el </a:t>
            </a:r>
            <a:r>
              <a:rPr lang="es-ES" b="1" dirty="0"/>
              <a:t>derecho a la reparación de las víctimas </a:t>
            </a:r>
            <a:r>
              <a:rPr lang="es-ES" dirty="0"/>
              <a:t>y plantea medidas encaminadas a garantizar una indemnización por el daño sufrido, el reconocimiento de la verdad, la no repetición de los hechos violentos y una completa recuperación a través de los correspondientes recursos públicos de atención. En concreto, de forma pionera, prevé una ayuda o medidas económicas del Gobierno Vasco para casos de impago de las indemnizaciones establecidas judicialmente.</a:t>
            </a:r>
          </a:p>
          <a:p>
            <a:endParaRPr lang="es-ES" dirty="0"/>
          </a:p>
          <a:p>
            <a:endParaRPr lang="eu-ES" sz="1600" dirty="0"/>
          </a:p>
        </p:txBody>
      </p:sp>
    </p:spTree>
    <p:extLst>
      <p:ext uri="{BB962C8B-B14F-4D97-AF65-F5344CB8AC3E}">
        <p14:creationId xmlns:p14="http://schemas.microsoft.com/office/powerpoint/2010/main" val="3858285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10440000" cy="706964"/>
          </a:xfrm>
        </p:spPr>
        <p:txBody>
          <a:bodyPr/>
          <a:lstStyle/>
          <a:p>
            <a:r>
              <a:rPr lang="es-ES" sz="3400" dirty="0"/>
              <a:t>INPLANTACIÓN DE LAS NUEVAS MEDIDAS</a:t>
            </a:r>
            <a:endParaRPr lang="eu-ES" sz="3400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57646" y="2360815"/>
            <a:ext cx="10837307" cy="4026922"/>
          </a:xfrm>
        </p:spPr>
        <p:txBody>
          <a:bodyPr>
            <a:noAutofit/>
          </a:bodyPr>
          <a:lstStyle/>
          <a:p>
            <a:r>
              <a:rPr lang="es-ES" sz="2400" b="1" dirty="0"/>
              <a:t>Identificar los nuevos mandatos </a:t>
            </a:r>
            <a:r>
              <a:rPr lang="es-ES" sz="2400" dirty="0"/>
              <a:t>previstos en la ley </a:t>
            </a:r>
            <a:r>
              <a:rPr lang="es-ES" sz="2400" b="1" dirty="0"/>
              <a:t>cuya ejecución corresponde a Emakunde </a:t>
            </a:r>
            <a:r>
              <a:rPr lang="es-ES" sz="2400" dirty="0"/>
              <a:t>y prever las </a:t>
            </a:r>
            <a:r>
              <a:rPr lang="es-ES" sz="2400" b="1" dirty="0"/>
              <a:t>actuaciones necesarias para su cumplimiento </a:t>
            </a:r>
            <a:r>
              <a:rPr lang="es-ES" sz="2400" dirty="0"/>
              <a:t>a corto, medio y largo plazo.</a:t>
            </a:r>
          </a:p>
          <a:p>
            <a:endParaRPr lang="es-ES" sz="2400" dirty="0"/>
          </a:p>
          <a:p>
            <a:r>
              <a:rPr lang="es-ES" sz="2400" b="1" dirty="0"/>
              <a:t>Identificar los nuevos mandatos </a:t>
            </a:r>
            <a:r>
              <a:rPr lang="es-ES" sz="2400" dirty="0"/>
              <a:t>previstos en la ley, </a:t>
            </a:r>
            <a:r>
              <a:rPr lang="es-ES" sz="2400" b="1" dirty="0"/>
              <a:t>cuya ejecución no corresponde a Emakunde</a:t>
            </a:r>
            <a:r>
              <a:rPr lang="es-ES" sz="2400" dirty="0"/>
              <a:t>, y prever las </a:t>
            </a:r>
            <a:r>
              <a:rPr lang="es-ES" sz="2400" b="1" dirty="0"/>
              <a:t>actuaciones necesarias para el impulso de su cumplimiento </a:t>
            </a:r>
            <a:r>
              <a:rPr lang="es-ES" sz="2400" dirty="0"/>
              <a:t>a corto, medio y largo plazo.</a:t>
            </a:r>
          </a:p>
          <a:p>
            <a:endParaRPr lang="es-ES" sz="2400" dirty="0"/>
          </a:p>
          <a:p>
            <a:r>
              <a:rPr lang="es-ES" sz="2400" dirty="0"/>
              <a:t>Elaborar un </a:t>
            </a:r>
            <a:r>
              <a:rPr lang="es-ES" sz="2400" b="1" dirty="0"/>
              <a:t>plan de implantación </a:t>
            </a:r>
            <a:r>
              <a:rPr lang="es-ES" sz="2400" dirty="0"/>
              <a:t>de las nuevos medidas. </a:t>
            </a:r>
          </a:p>
          <a:p>
            <a:endParaRPr lang="es-ES" sz="2400" dirty="0"/>
          </a:p>
          <a:p>
            <a:endParaRPr lang="eu-ES" sz="2000" dirty="0"/>
          </a:p>
        </p:txBody>
      </p:sp>
    </p:spTree>
    <p:extLst>
      <p:ext uri="{BB962C8B-B14F-4D97-AF65-F5344CB8AC3E}">
        <p14:creationId xmlns:p14="http://schemas.microsoft.com/office/powerpoint/2010/main" val="103052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ulua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FUENTES PARA LA IDENTIFICACIÓN DE LOS PRINCIPALES RETOS</a:t>
            </a:r>
            <a:endParaRPr lang="eu-ES" dirty="0"/>
          </a:p>
        </p:txBody>
      </p:sp>
      <p:sp>
        <p:nvSpPr>
          <p:cNvPr id="9" name="Edukiaren leku-marka 8"/>
          <p:cNvSpPr>
            <a:spLocks noGrp="1"/>
          </p:cNvSpPr>
          <p:nvPr>
            <p:ph idx="1"/>
          </p:nvPr>
        </p:nvSpPr>
        <p:spPr>
          <a:xfrm>
            <a:off x="574767" y="2459808"/>
            <a:ext cx="11142616" cy="2262892"/>
          </a:xfrm>
        </p:spPr>
        <p:txBody>
          <a:bodyPr>
            <a:noAutofit/>
          </a:bodyPr>
          <a:lstStyle/>
          <a:p>
            <a:r>
              <a:rPr lang="es-ES_tradnl" sz="2800" b="1" dirty="0"/>
              <a:t>Convenio de Estambul </a:t>
            </a:r>
            <a:r>
              <a:rPr lang="es-ES_tradnl" sz="2800" dirty="0"/>
              <a:t>(2014)</a:t>
            </a:r>
          </a:p>
          <a:p>
            <a:r>
              <a:rPr lang="es-ES" sz="2800" b="1" dirty="0"/>
              <a:t>Agenda 2030 de la ONU </a:t>
            </a:r>
            <a:r>
              <a:rPr lang="es-ES" sz="2800" dirty="0"/>
              <a:t>(2015)</a:t>
            </a:r>
          </a:p>
          <a:p>
            <a:r>
              <a:rPr lang="es-ES_tradnl" sz="2800" b="1" dirty="0"/>
              <a:t>Pacto de Estado </a:t>
            </a:r>
            <a:r>
              <a:rPr lang="es-ES_tradnl" sz="2800" dirty="0"/>
              <a:t>(2017)</a:t>
            </a:r>
          </a:p>
          <a:p>
            <a:r>
              <a:rPr lang="es-ES" sz="2800" b="1" dirty="0"/>
              <a:t>Nueva legislación del Estado (igualdad, menores, víctimas…)</a:t>
            </a:r>
          </a:p>
          <a:p>
            <a:r>
              <a:rPr lang="es-ES" sz="2800" b="1" dirty="0"/>
              <a:t>Evaluaciones de la Ley 4/2005</a:t>
            </a:r>
          </a:p>
          <a:p>
            <a:r>
              <a:rPr lang="es-ES" sz="2800" b="1" dirty="0"/>
              <a:t>Proceso de trabajo en el programa de la ONU</a:t>
            </a:r>
          </a:p>
          <a:p>
            <a:r>
              <a:rPr lang="es-ES" sz="2800" b="1" dirty="0"/>
              <a:t>Reivindicaciones del movimiento feminista</a:t>
            </a:r>
          </a:p>
          <a:p>
            <a:endParaRPr lang="es-ES" sz="2800" b="1" dirty="0"/>
          </a:p>
          <a:p>
            <a:endParaRPr lang="es-ES_tradnl" sz="2800" b="1" dirty="0"/>
          </a:p>
          <a:p>
            <a:endParaRPr lang="eu-ES" sz="2800" b="1" dirty="0"/>
          </a:p>
          <a:p>
            <a:endParaRPr lang="eu-ES" sz="2000" dirty="0"/>
          </a:p>
        </p:txBody>
      </p:sp>
    </p:spTree>
    <p:extLst>
      <p:ext uri="{BB962C8B-B14F-4D97-AF65-F5344CB8AC3E}">
        <p14:creationId xmlns:p14="http://schemas.microsoft.com/office/powerpoint/2010/main" val="93216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ulua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SÍNTESIS DE LA REFORMA</a:t>
            </a:r>
            <a:endParaRPr lang="eu-ES" dirty="0"/>
          </a:p>
        </p:txBody>
      </p:sp>
      <p:sp>
        <p:nvSpPr>
          <p:cNvPr id="9" name="Edukiaren leku-marka 8"/>
          <p:cNvSpPr>
            <a:spLocks noGrp="1"/>
          </p:cNvSpPr>
          <p:nvPr>
            <p:ph idx="1"/>
          </p:nvPr>
        </p:nvSpPr>
        <p:spPr>
          <a:xfrm>
            <a:off x="600892" y="2577372"/>
            <a:ext cx="11116491" cy="3509919"/>
          </a:xfrm>
        </p:spPr>
        <p:txBody>
          <a:bodyPr>
            <a:noAutofit/>
          </a:bodyPr>
          <a:lstStyle/>
          <a:p>
            <a:r>
              <a:rPr lang="es-ES" sz="2000" b="1" dirty="0"/>
              <a:t>Extender las políticas de igualdad </a:t>
            </a:r>
            <a:r>
              <a:rPr lang="es-ES" sz="2000" dirty="0"/>
              <a:t>a todo el sector público</a:t>
            </a:r>
            <a:r>
              <a:rPr lang="es-ES" sz="2000" b="1" dirty="0"/>
              <a:t>.</a:t>
            </a:r>
          </a:p>
          <a:p>
            <a:r>
              <a:rPr lang="es-ES" sz="2000" b="1" dirty="0"/>
              <a:t>Condicionar el acceso a fondos públicos del sector privado </a:t>
            </a:r>
            <a:r>
              <a:rPr lang="es-ES" sz="2000" dirty="0"/>
              <a:t>al cumplimiento de la legalidad en materia de igualdad, a través de cláusulas de igualdad en contratos y subvenciones.</a:t>
            </a:r>
          </a:p>
          <a:p>
            <a:r>
              <a:rPr lang="es-ES" sz="2000" b="1" dirty="0"/>
              <a:t>Eliminar las desigualdades que persisten</a:t>
            </a:r>
            <a:r>
              <a:rPr lang="es-ES" sz="2000" dirty="0"/>
              <a:t> a través del refuerzo en ámbitos clave como la cultura, educación, empleo, salud, servicios sociales...</a:t>
            </a:r>
          </a:p>
          <a:p>
            <a:r>
              <a:rPr lang="es-ES" sz="2000" b="1" dirty="0"/>
              <a:t>Poner los cuidados en el centro </a:t>
            </a:r>
            <a:r>
              <a:rPr lang="es-ES" sz="2000" dirty="0"/>
              <a:t>mediante la provisión universal y pública de cuidados, adecuación de las estructuras del empleo y corresponsabilidad de los hombres.</a:t>
            </a:r>
          </a:p>
          <a:p>
            <a:r>
              <a:rPr lang="es-ES" sz="2000" b="1" dirty="0"/>
              <a:t>Reforzar la respuesta ante todas las formas de violencia: </a:t>
            </a:r>
            <a:r>
              <a:rPr lang="es-ES" sz="2000" dirty="0"/>
              <a:t>menores, mujeres en situación de vulnerabilidad, reparación, formación obligatoria…</a:t>
            </a:r>
            <a:endParaRPr lang="es-ES" sz="2000" b="1" dirty="0"/>
          </a:p>
          <a:p>
            <a:endParaRPr lang="es-ES_tradnl" sz="2000" b="1" dirty="0"/>
          </a:p>
          <a:p>
            <a:endParaRPr lang="eu-ES" sz="1600" dirty="0"/>
          </a:p>
        </p:txBody>
      </p:sp>
    </p:spTree>
    <p:extLst>
      <p:ext uri="{BB962C8B-B14F-4D97-AF65-F5344CB8AC3E}">
        <p14:creationId xmlns:p14="http://schemas.microsoft.com/office/powerpoint/2010/main" val="69856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ulua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 UN GRAN PACTO DE PAÍS</a:t>
            </a:r>
            <a:endParaRPr lang="eu-ES" dirty="0"/>
          </a:p>
        </p:txBody>
      </p:sp>
      <p:sp>
        <p:nvSpPr>
          <p:cNvPr id="9" name="Edukiaren leku-marka 8"/>
          <p:cNvSpPr>
            <a:spLocks noGrp="1"/>
          </p:cNvSpPr>
          <p:nvPr>
            <p:ph idx="1"/>
          </p:nvPr>
        </p:nvSpPr>
        <p:spPr>
          <a:xfrm>
            <a:off x="600892" y="2577372"/>
            <a:ext cx="11116491" cy="3823428"/>
          </a:xfrm>
        </p:spPr>
        <p:txBody>
          <a:bodyPr>
            <a:noAutofit/>
          </a:bodyPr>
          <a:lstStyle/>
          <a:p>
            <a:r>
              <a:rPr lang="es-ES" sz="2400" b="1" dirty="0"/>
              <a:t>Las leyes son necesarias, pero no son suficientes </a:t>
            </a:r>
            <a:r>
              <a:rPr lang="es-ES" sz="2400" dirty="0"/>
              <a:t>para superar un problema universal, estructural y multidimensional como el de la desigualdad y la violencia basada en el género.</a:t>
            </a:r>
          </a:p>
          <a:p>
            <a:endParaRPr lang="es-ES" sz="2400" dirty="0"/>
          </a:p>
          <a:p>
            <a:r>
              <a:rPr lang="es-ES" sz="2400" dirty="0"/>
              <a:t>Por ello, es necesario acompañar la ley con </a:t>
            </a:r>
            <a:r>
              <a:rPr lang="es-ES" sz="2400" b="1" dirty="0"/>
              <a:t>un gran pacto de país por la igualdad y contra la violencia machista </a:t>
            </a:r>
            <a:r>
              <a:rPr lang="es-ES" sz="2400" dirty="0"/>
              <a:t>en el que estamos trabajando con los diversos agentes implicados y alineados internacionalmente en el marco de la iniciativa </a:t>
            </a:r>
            <a:r>
              <a:rPr lang="es-ES" sz="2400" b="1" dirty="0" err="1"/>
              <a:t>Generation</a:t>
            </a:r>
            <a:r>
              <a:rPr lang="es-ES" sz="2400" b="1" dirty="0"/>
              <a:t> </a:t>
            </a:r>
            <a:r>
              <a:rPr lang="es-ES" sz="2400" b="1" dirty="0" err="1"/>
              <a:t>Equality</a:t>
            </a:r>
            <a:r>
              <a:rPr lang="es-ES" sz="2400" b="1" dirty="0"/>
              <a:t> </a:t>
            </a:r>
            <a:r>
              <a:rPr lang="es-ES" sz="2400" dirty="0"/>
              <a:t>de las Naciones Unidas.</a:t>
            </a:r>
          </a:p>
          <a:p>
            <a:endParaRPr lang="es-ES" sz="2400" b="1" dirty="0"/>
          </a:p>
          <a:p>
            <a:endParaRPr lang="es-ES_tradnl" sz="2400" b="1" dirty="0"/>
          </a:p>
          <a:p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2403098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ulua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CAMBIOS PRINCIPALES</a:t>
            </a:r>
            <a:br>
              <a:rPr lang="es-ES" dirty="0"/>
            </a:br>
            <a:r>
              <a:rPr lang="es-ES" dirty="0"/>
              <a:t>A) TÍTULO Y OBJETO DE LA LEY</a:t>
            </a:r>
            <a:endParaRPr lang="eu-ES" dirty="0"/>
          </a:p>
        </p:txBody>
      </p:sp>
      <p:sp>
        <p:nvSpPr>
          <p:cNvPr id="9" name="Edukiaren leku-marka 8"/>
          <p:cNvSpPr>
            <a:spLocks noGrp="1"/>
          </p:cNvSpPr>
          <p:nvPr>
            <p:ph idx="1"/>
          </p:nvPr>
        </p:nvSpPr>
        <p:spPr>
          <a:xfrm>
            <a:off x="1154953" y="3335020"/>
            <a:ext cx="10080000" cy="975723"/>
          </a:xfrm>
        </p:spPr>
        <p:txBody>
          <a:bodyPr>
            <a:noAutofit/>
          </a:bodyPr>
          <a:lstStyle/>
          <a:p>
            <a:r>
              <a:rPr lang="es-ES_tradnl" sz="3200" dirty="0"/>
              <a:t> Se incluye una referencia expresa a logro de una </a:t>
            </a:r>
            <a:r>
              <a:rPr lang="es-ES_tradnl" sz="3200" b="1" dirty="0"/>
              <a:t>vida libre violencia machista contra las mujeres.</a:t>
            </a:r>
            <a:endParaRPr lang="eu-ES" sz="3200" b="1" dirty="0"/>
          </a:p>
          <a:p>
            <a:endParaRPr lang="eu-ES" sz="2400" dirty="0"/>
          </a:p>
        </p:txBody>
      </p:sp>
    </p:spTree>
    <p:extLst>
      <p:ext uri="{BB962C8B-B14F-4D97-AF65-F5344CB8AC3E}">
        <p14:creationId xmlns:p14="http://schemas.microsoft.com/office/powerpoint/2010/main" val="5522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B)	PRINCIPIOS GENERALES DE LA LEY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666207" y="2573384"/>
            <a:ext cx="11059628" cy="2076994"/>
          </a:xfrm>
        </p:spPr>
        <p:txBody>
          <a:bodyPr>
            <a:noAutofit/>
          </a:bodyPr>
          <a:lstStyle/>
          <a:p>
            <a:pPr marL="342000" lvl="1" indent="-342000"/>
            <a:r>
              <a:rPr lang="es-ES_tradnl" sz="2800" dirty="0"/>
              <a:t>A los ya existente se añaden </a:t>
            </a:r>
            <a:r>
              <a:rPr lang="es-ES_tradnl" sz="2800" b="1" dirty="0"/>
              <a:t>nuevos principios generales</a:t>
            </a:r>
            <a:r>
              <a:rPr lang="es-ES_tradnl" sz="2800" dirty="0"/>
              <a:t>: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98840" y="3389812"/>
            <a:ext cx="105943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s-ES_tradnl" sz="2400" dirty="0"/>
              <a:t>Prevención y eliminación de la VMCM, </a:t>
            </a:r>
            <a:r>
              <a:rPr lang="es-ES_tradnl" sz="2400" dirty="0" err="1"/>
              <a:t>interseccionalidad</a:t>
            </a:r>
            <a:r>
              <a:rPr lang="es-ES_tradnl" sz="2400" dirty="0"/>
              <a:t>, libre desarrollo de la identidad sexual y/o de género y de la autonomía corporal, empoderamiento de las mujeres, implicación de los hombres, internacionalización, participación, innovación, transparencia y rendición de cuentas, y la protección de los derechos lingüísticos y la promoción del uso del euskera.</a:t>
            </a:r>
            <a:endParaRPr lang="eu-ES" sz="2400" dirty="0"/>
          </a:p>
        </p:txBody>
      </p:sp>
    </p:spTree>
    <p:extLst>
      <p:ext uri="{BB962C8B-B14F-4D97-AF65-F5344CB8AC3E}">
        <p14:creationId xmlns:p14="http://schemas.microsoft.com/office/powerpoint/2010/main" val="252401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B)	PRINCIPIOS GENERALES DE LA LEY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12694" y="2603500"/>
            <a:ext cx="10945906" cy="2112191"/>
          </a:xfrm>
        </p:spPr>
        <p:txBody>
          <a:bodyPr>
            <a:noAutofit/>
          </a:bodyPr>
          <a:lstStyle/>
          <a:p>
            <a:pPr marL="342000" lvl="1" indent="-342000"/>
            <a:r>
              <a:rPr lang="es-ES" sz="2800" dirty="0"/>
              <a:t>Se dota de </a:t>
            </a:r>
            <a:r>
              <a:rPr lang="es-ES" sz="2800" b="1" dirty="0"/>
              <a:t>mayor concreción al principio de representación equilibrada:</a:t>
            </a:r>
          </a:p>
        </p:txBody>
      </p:sp>
      <p:sp>
        <p:nvSpPr>
          <p:cNvPr id="4" name="Rectángulo 3"/>
          <p:cNvSpPr/>
          <p:nvPr/>
        </p:nvSpPr>
        <p:spPr>
          <a:xfrm>
            <a:off x="968189" y="3746195"/>
            <a:ext cx="106904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s-ES" sz="2400" dirty="0"/>
              <a:t>Se explicita que será de aplicación a jurados, tribunales de selección otros órganos administrativos pluripersonales, así como en la designación de cargos públicos e integrantes de consejos de administración de sociedades públicas y de los órganos de gobierno de las entidades que integran el sector público vasco.</a:t>
            </a:r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372627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ia (bilera-gela)">
  <a:themeElements>
    <a:clrScheme name="Ioia (bilera-gela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ia (bilera-gel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ia (bilera-gel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Diseinu pertsonalizatu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561</TotalTime>
  <Words>3055</Words>
  <Application>Microsoft Macintosh PowerPoint</Application>
  <PresentationFormat>Panorámica</PresentationFormat>
  <Paragraphs>136</Paragraphs>
  <Slides>35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Century Gothic</vt:lpstr>
      <vt:lpstr>Wingdings 3</vt:lpstr>
      <vt:lpstr>Ioia (bilera-gela)</vt:lpstr>
      <vt:lpstr>Diseinu pertsonalizatua</vt:lpstr>
      <vt:lpstr>CAMBIOS MÁS DESTACADOS DE LA REFORMA DE LA LEY PARA LA IGUALDAD DE MUJERES Y HOMBRES</vt:lpstr>
      <vt:lpstr>ANTECEDENTES</vt:lpstr>
      <vt:lpstr>TRAMITACIÓN</vt:lpstr>
      <vt:lpstr>FUENTES PARA LA IDENTIFICACIÓN DE LOS PRINCIPALES RETOS</vt:lpstr>
      <vt:lpstr>SÍNTESIS DE LA REFORMA</vt:lpstr>
      <vt:lpstr>POR UN GRAN PACTO DE PAÍS</vt:lpstr>
      <vt:lpstr>CAMBIOS PRINCIPALES A) TÍTULO Y OBJETO DE LA LEY</vt:lpstr>
      <vt:lpstr>B) PRINCIPIOS GENERALES DE LA LEY</vt:lpstr>
      <vt:lpstr>B) PRINCIPIOS GENERALES DE LA LEY</vt:lpstr>
      <vt:lpstr>B) PRINCIPIOS GENERALES DE LA LEY</vt:lpstr>
      <vt:lpstr>C) FINANCIACIÓN </vt:lpstr>
      <vt:lpstr>D) ORGANIZACIÓN INSTITUCIONAL</vt:lpstr>
      <vt:lpstr>E) PLANIFICACIÓN </vt:lpstr>
      <vt:lpstr>E) PLANIFICACIÓN </vt:lpstr>
      <vt:lpstr>E) PLANIFICACIÓN </vt:lpstr>
      <vt:lpstr>F ) ESTADÍSTICAS Y ESTUDIOS</vt:lpstr>
      <vt:lpstr>G) CAPACITACIÓN DEL PERSONAL</vt:lpstr>
      <vt:lpstr>H) ACTIVIDAD NORMATIVA</vt:lpstr>
      <vt:lpstr>H) ACTIVIDAD NORMATIVA</vt:lpstr>
      <vt:lpstr>H) ACTIVIDAD NORMATIVA</vt:lpstr>
      <vt:lpstr>I) ENSEÑANZA</vt:lpstr>
      <vt:lpstr>I) ENSEÑANZA</vt:lpstr>
      <vt:lpstr>K) TRABAJO DOMÉSTICO Y DE CUIDADO</vt:lpstr>
      <vt:lpstr>K) TRABAJO DOMÉSTICO Y DE CUIDADO</vt:lpstr>
      <vt:lpstr>L) EMPLEO</vt:lpstr>
      <vt:lpstr>L) EMPLEO</vt:lpstr>
      <vt:lpstr>M) INCLUSIÓN SOCIAL</vt:lpstr>
      <vt:lpstr>N) VIOLENCIA MACHISTA CONTRA LAS MUJERES (VMCM)</vt:lpstr>
      <vt:lpstr>N) VIOLENCIA MACHISTA CONTRA LAS MUJERES (VMCM)</vt:lpstr>
      <vt:lpstr>N) VIOLENCIA MACHISTA CONTRA LAS MUJERES (VMCM)</vt:lpstr>
      <vt:lpstr>N) VIOLENCIA MACHISTA CONTRA LAS MUJERES (VMCM)</vt:lpstr>
      <vt:lpstr>N) VIOLENCIA MACHISTA CONTRA LAS MUJERES (VMCM)</vt:lpstr>
      <vt:lpstr>N) VIOLENCIA MACHISTA CONTRA LAS MUJERES (VMCM)</vt:lpstr>
      <vt:lpstr>N) VIOLENCIA MACHISTA CONTRA LAS MUJERES (VMCM)</vt:lpstr>
      <vt:lpstr>INPLANTACIÓN DE LAS NUEVAS MEDIDAS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CAMBIOS MÁS DESTACADOS PLANTEADOS EN LA REFORMA DE LA LEY PARA LA IGUALDAD DE MUJERES Y HOMBRES</dc:title>
  <dc:creator>Rivas Gomez De Segura, Mª Cristina</dc:creator>
  <cp:lastModifiedBy>Ander Bergara Sautua</cp:lastModifiedBy>
  <cp:revision>55</cp:revision>
  <dcterms:created xsi:type="dcterms:W3CDTF">2022-03-14T14:41:34Z</dcterms:created>
  <dcterms:modified xsi:type="dcterms:W3CDTF">2022-06-21T20:38:03Z</dcterms:modified>
</cp:coreProperties>
</file>